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6" r:id="rId3"/>
    <p:sldId id="261" r:id="rId4"/>
    <p:sldId id="275" r:id="rId5"/>
    <p:sldId id="263" r:id="rId6"/>
    <p:sldId id="264" r:id="rId7"/>
    <p:sldId id="276" r:id="rId8"/>
    <p:sldId id="265" r:id="rId9"/>
    <p:sldId id="277" r:id="rId10"/>
    <p:sldId id="259" r:id="rId11"/>
    <p:sldId id="273" r:id="rId12"/>
    <p:sldId id="272" r:id="rId13"/>
    <p:sldId id="268" r:id="rId14"/>
    <p:sldId id="282" r:id="rId15"/>
    <p:sldId id="278" r:id="rId16"/>
    <p:sldId id="279" r:id="rId17"/>
    <p:sldId id="284" r:id="rId18"/>
    <p:sldId id="285" r:id="rId19"/>
    <p:sldId id="286" r:id="rId20"/>
    <p:sldId id="287" r:id="rId21"/>
    <p:sldId id="269" r:id="rId22"/>
    <p:sldId id="288" r:id="rId23"/>
    <p:sldId id="289" r:id="rId24"/>
    <p:sldId id="292" r:id="rId25"/>
    <p:sldId id="290" r:id="rId26"/>
    <p:sldId id="281" r:id="rId27"/>
    <p:sldId id="258" r:id="rId28"/>
    <p:sldId id="29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93" autoAdjust="0"/>
  </p:normalViewPr>
  <p:slideViewPr>
    <p:cSldViewPr>
      <p:cViewPr>
        <p:scale>
          <a:sx n="60" d="100"/>
          <a:sy n="60" d="100"/>
        </p:scale>
        <p:origin x="-2448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2BF54-398B-43AD-A9CE-D4BCBC398E83}" type="datetimeFigureOut">
              <a:rPr lang="zh-TW" altLang="en-US" smtClean="0"/>
              <a:t>2013/1/23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D0E45-FB9C-4970-A1CC-DEF5A77313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2215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畫圖講一下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D0E45-FB9C-4970-A1CC-DEF5A77313F8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5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單單</a:t>
            </a:r>
            <a:r>
              <a:rPr lang="en-US" altLang="zh-TW" dirty="0" smtClean="0"/>
              <a:t>with</a:t>
            </a:r>
            <a:r>
              <a:rPr lang="en-US" altLang="zh-TW" baseline="0" dirty="0" smtClean="0"/>
              <a:t> lower rate </a:t>
            </a:r>
            <a:r>
              <a:rPr lang="zh-TW" altLang="en-US" baseline="0" dirty="0" smtClean="0"/>
              <a:t>不厲害</a:t>
            </a:r>
            <a:r>
              <a:rPr lang="en-US" altLang="zh-TW" baseline="0" dirty="0" smtClean="0"/>
              <a:t/>
            </a:r>
            <a:br>
              <a:rPr lang="en-US" altLang="zh-TW" baseline="0" dirty="0" smtClean="0"/>
            </a:br>
            <a:r>
              <a:rPr lang="zh-TW" altLang="en-US" baseline="0" dirty="0" smtClean="0"/>
              <a:t>能夠還原才是真的很屌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D0E45-FB9C-4970-A1CC-DEF5A77313F8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7331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D0E45-FB9C-4970-A1CC-DEF5A77313F8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37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0.png"/><Relationship Id="rId4" Type="http://schemas.openxmlformats.org/officeDocument/2006/relationships/image" Target="../media/image2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0.png"/><Relationship Id="rId7" Type="http://schemas.openxmlformats.org/officeDocument/2006/relationships/image" Target="../media/image35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39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lectures.net/mlss09us_candes_ocsssrl1m/" TargetMode="External"/><Relationship Id="rId2" Type="http://schemas.openxmlformats.org/officeDocument/2006/relationships/hyperlink" Target="https://sites.google.com/site/igorcarron2/cs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03375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An Introduction to </a:t>
            </a:r>
            <a:br>
              <a:rPr lang="en-US" altLang="zh-TW" dirty="0" smtClean="0"/>
            </a:br>
            <a:r>
              <a:rPr lang="en-US" altLang="zh-TW" sz="4800" b="1" dirty="0" smtClean="0"/>
              <a:t>Compressive Sensing</a:t>
            </a:r>
            <a:endParaRPr lang="zh-TW" alt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495300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solidFill>
                  <a:schemeClr val="tx1"/>
                </a:solidFill>
              </a:rPr>
              <a:t>Speaker: Ying-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Jou</a:t>
            </a:r>
            <a:r>
              <a:rPr lang="en-US" altLang="zh-TW" sz="2400" dirty="0" smtClean="0">
                <a:solidFill>
                  <a:schemeClr val="tx1"/>
                </a:solidFill>
              </a:rPr>
              <a:t> Chen</a:t>
            </a:r>
          </a:p>
          <a:p>
            <a:r>
              <a:rPr lang="en-US" altLang="zh-TW" sz="2400" dirty="0" smtClean="0">
                <a:solidFill>
                  <a:schemeClr val="tx1"/>
                </a:solidFill>
              </a:rPr>
              <a:t>Advisor: </a:t>
            </a:r>
            <a:r>
              <a:rPr lang="en-US" altLang="zh-TW" sz="2400" dirty="0" err="1" smtClean="0">
                <a:solidFill>
                  <a:schemeClr val="tx1"/>
                </a:solidFill>
              </a:rPr>
              <a:t>Jian-Jiun</a:t>
            </a:r>
            <a:r>
              <a:rPr lang="en-US" altLang="zh-TW" sz="2400" dirty="0" smtClean="0">
                <a:solidFill>
                  <a:schemeClr val="tx1"/>
                </a:solidFill>
              </a:rPr>
              <a:t> Ding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57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Some Applications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ECG</a:t>
            </a:r>
          </a:p>
          <a:p>
            <a:r>
              <a:rPr lang="en-US" altLang="zh-TW" dirty="0" smtClean="0"/>
              <a:t>One-pixel Camera</a:t>
            </a:r>
          </a:p>
          <a:p>
            <a:r>
              <a:rPr lang="en-US" altLang="zh-TW" dirty="0" smtClean="0"/>
              <a:t>Medical Imaging: MRI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54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Framework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矩形 9"/>
          <p:cNvSpPr/>
          <p:nvPr/>
        </p:nvSpPr>
        <p:spPr>
          <a:xfrm>
            <a:off x="3437044" y="3004486"/>
            <a:ext cx="2656463" cy="1008112"/>
          </a:xfrm>
          <a:prstGeom prst="rect">
            <a:avLst/>
          </a:prstGeom>
          <a:pattFill prst="ltHorz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16"/>
              <p:cNvSpPr txBox="1"/>
              <p:nvPr/>
            </p:nvSpPr>
            <p:spPr>
              <a:xfrm>
                <a:off x="3573227" y="3093043"/>
                <a:ext cx="24482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sz="4800" i="1" smtClean="0">
                          <a:latin typeface="Cambria Math"/>
                          <a:ea typeface="Cambria Math"/>
                        </a:rPr>
                        <m:t>Φ</m:t>
                      </m:r>
                    </m:oMath>
                  </m:oMathPara>
                </a14:m>
                <a:endParaRPr lang="zh-TW" altLang="en-US" sz="4800" dirty="0"/>
              </a:p>
            </p:txBody>
          </p:sp>
        </mc:Choice>
        <mc:Fallback xmlns="">
          <p:sp>
            <p:nvSpPr>
              <p:cNvPr id="5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227" y="3093043"/>
                <a:ext cx="2448272" cy="830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17"/>
              <p:cNvSpPr txBox="1"/>
              <p:nvPr/>
            </p:nvSpPr>
            <p:spPr>
              <a:xfrm>
                <a:off x="2349091" y="3223412"/>
                <a:ext cx="165618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zh-TW" altLang="en-US" sz="3000" dirty="0"/>
              </a:p>
            </p:txBody>
          </p:sp>
        </mc:Choice>
        <mc:Fallback xmlns="">
          <p:sp>
            <p:nvSpPr>
              <p:cNvPr id="6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091" y="3223412"/>
                <a:ext cx="1656184" cy="5539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521039"/>
              </p:ext>
            </p:extLst>
          </p:nvPr>
        </p:nvGraphicFramePr>
        <p:xfrm>
          <a:off x="2626796" y="3001375"/>
          <a:ext cx="298359" cy="105585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8359"/>
              </a:tblGrid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Grid">
                      <a:fgClr>
                        <a:schemeClr val="tx1">
                          <a:lumMod val="95000"/>
                          <a:lumOff val="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479700"/>
              </p:ext>
            </p:extLst>
          </p:nvPr>
        </p:nvGraphicFramePr>
        <p:xfrm>
          <a:off x="6297241" y="2985322"/>
          <a:ext cx="300322" cy="26534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0322"/>
              </a:tblGrid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heck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olidDmn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58256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accent3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58256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8256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narVert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58256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24213" y="2451284"/>
                <a:ext cx="4729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213" y="2451284"/>
                <a:ext cx="47295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237523" y="2451284"/>
                <a:ext cx="4741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523" y="2451284"/>
                <a:ext cx="474104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705600" y="3657600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/>
              <a:t>N</a:t>
            </a:r>
            <a:endParaRPr lang="zh-TW" alt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3333690"/>
            <a:ext cx="40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M</a:t>
            </a:r>
            <a:endParaRPr lang="zh-TW" alt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30490" y="2579693"/>
            <a:ext cx="34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N</a:t>
            </a:r>
            <a:endParaRPr lang="zh-TW" alt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36830" y="3323876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/>
              <a:t>M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81796" y="4432484"/>
                <a:ext cx="509440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dirty="0" smtClean="0"/>
                  <a:t>N: length for signal sampled with </a:t>
                </a:r>
                <a:r>
                  <a:rPr lang="en-US" altLang="zh-TW" sz="2000" dirty="0" err="1" smtClean="0"/>
                  <a:t>Nyquist’s</a:t>
                </a:r>
                <a:r>
                  <a:rPr lang="en-US" altLang="zh-TW" sz="2000" dirty="0" smtClean="0"/>
                  <a:t> rate</a:t>
                </a:r>
              </a:p>
              <a:p>
                <a:r>
                  <a:rPr lang="en-US" altLang="zh-TW" sz="2000" dirty="0" smtClean="0"/>
                  <a:t>M: length for signal with lower rate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2000" i="1" smtClean="0">
                        <a:latin typeface="Cambria Math"/>
                        <a:ea typeface="Cambria Math"/>
                      </a:rPr>
                      <m:t>Φ</m:t>
                    </m:r>
                    <m:r>
                      <a:rPr lang="en-US" altLang="zh-TW" sz="2000" b="0" i="1" smtClean="0">
                        <a:latin typeface="Cambria Math"/>
                        <a:ea typeface="Cambria Math"/>
                      </a:rPr>
                      <m:t>:</m:t>
                    </m:r>
                  </m:oMath>
                </a14:m>
                <a:r>
                  <a:rPr lang="zh-TW" altLang="en-US" sz="2000" dirty="0" smtClean="0"/>
                  <a:t> </a:t>
                </a:r>
                <a:r>
                  <a:rPr lang="en-US" altLang="zh-TW" sz="2000" dirty="0" smtClean="0"/>
                  <a:t>Sampling matrix</a:t>
                </a:r>
                <a:endParaRPr lang="zh-TW" alt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796" y="4432484"/>
                <a:ext cx="5094408" cy="1015663"/>
              </a:xfrm>
              <a:prstGeom prst="rect">
                <a:avLst/>
              </a:prstGeom>
              <a:blipFill rotWithShape="1">
                <a:blip r:embed="rId6"/>
                <a:stretch>
                  <a:fillRect l="-1317" t="-2994" r="-479" b="-95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33800" y="1752600"/>
                <a:ext cx="164218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1" i="0" smtClean="0">
                          <a:latin typeface="Cambria Math"/>
                        </a:rPr>
                        <m:t>𝐲</m:t>
                      </m:r>
                      <m:r>
                        <a:rPr lang="en-US" altLang="zh-TW" sz="3200" b="1" i="0" smtClean="0">
                          <a:latin typeface="Cambria Math"/>
                        </a:rPr>
                        <m:t>= </m:t>
                      </m:r>
                      <m:r>
                        <a:rPr lang="el-GR" altLang="zh-TW" sz="3200" b="1" i="0" smtClean="0">
                          <a:latin typeface="Cambria Math"/>
                          <a:ea typeface="Cambria Math"/>
                        </a:rPr>
                        <m:t>𝚽</m:t>
                      </m:r>
                      <m:r>
                        <a:rPr lang="en-US" altLang="zh-TW" sz="3200" b="1" i="0" smtClean="0">
                          <a:latin typeface="Cambria Math"/>
                          <a:ea typeface="Cambria Math"/>
                        </a:rPr>
                        <m:t>𝐟</m:t>
                      </m:r>
                    </m:oMath>
                  </m:oMathPara>
                </a14:m>
                <a:endParaRPr lang="zh-TW" altLang="en-US" sz="32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752600"/>
                <a:ext cx="1642181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057400"/>
            <a:ext cx="52209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7200" dirty="0" smtClean="0"/>
              <a:t>When? How?</a:t>
            </a:r>
            <a:endParaRPr lang="zh-TW" alt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4038600"/>
            <a:ext cx="6082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/>
              <a:t>Two things you must know…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853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When….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Signal is compressible, sparse…</a:t>
            </a:r>
            <a:endParaRPr lang="en-US" altLang="zh-TW" dirty="0"/>
          </a:p>
        </p:txBody>
      </p:sp>
      <p:sp>
        <p:nvSpPr>
          <p:cNvPr id="11" name="矩形 10"/>
          <p:cNvSpPr/>
          <p:nvPr/>
        </p:nvSpPr>
        <p:spPr>
          <a:xfrm>
            <a:off x="5554181" y="2991602"/>
            <a:ext cx="2656463" cy="26564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234340" y="3904334"/>
                <a:ext cx="12961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sz="4800" i="1" smtClean="0">
                          <a:latin typeface="Cambria Math"/>
                          <a:ea typeface="Cambria Math"/>
                        </a:rPr>
                        <m:t>Ψ</m:t>
                      </m:r>
                    </m:oMath>
                  </m:oMathPara>
                </a14:m>
                <a:endParaRPr lang="zh-TW" altLang="en-US" sz="4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340" y="3904334"/>
                <a:ext cx="1296144" cy="830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255867"/>
              </p:ext>
            </p:extLst>
          </p:nvPr>
        </p:nvGraphicFramePr>
        <p:xfrm>
          <a:off x="8349805" y="3001325"/>
          <a:ext cx="298359" cy="26396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8359"/>
              </a:tblGrid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8282652" y="2540390"/>
                <a:ext cx="4680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2652" y="2540390"/>
                <a:ext cx="46807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矩形 9"/>
          <p:cNvSpPr/>
          <p:nvPr/>
        </p:nvSpPr>
        <p:spPr>
          <a:xfrm>
            <a:off x="2671814" y="2991602"/>
            <a:ext cx="2656463" cy="1008112"/>
          </a:xfrm>
          <a:prstGeom prst="rect">
            <a:avLst/>
          </a:prstGeom>
          <a:pattFill prst="ltHorz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6"/>
              <p:cNvSpPr txBox="1"/>
              <p:nvPr/>
            </p:nvSpPr>
            <p:spPr>
              <a:xfrm>
                <a:off x="2807997" y="3080159"/>
                <a:ext cx="24482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sz="4800" i="1" smtClean="0">
                          <a:latin typeface="Cambria Math"/>
                          <a:ea typeface="Cambria Math"/>
                        </a:rPr>
                        <m:t>Φ</m:t>
                      </m:r>
                    </m:oMath>
                  </m:oMathPara>
                </a14:m>
                <a:endParaRPr lang="zh-TW" altLang="en-US" sz="4800" dirty="0"/>
              </a:p>
            </p:txBody>
          </p:sp>
        </mc:Choice>
        <mc:Fallback xmlns="">
          <p:sp>
            <p:nvSpPr>
              <p:cNvPr id="19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7997" y="3080159"/>
                <a:ext cx="2448272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7"/>
              <p:cNvSpPr txBox="1"/>
              <p:nvPr/>
            </p:nvSpPr>
            <p:spPr>
              <a:xfrm>
                <a:off x="1583861" y="3210528"/>
                <a:ext cx="165618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zh-TW" altLang="en-US" sz="3000" dirty="0"/>
              </a:p>
            </p:txBody>
          </p:sp>
        </mc:Choice>
        <mc:Fallback xmlns="">
          <p:sp>
            <p:nvSpPr>
              <p:cNvPr id="20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861" y="3210528"/>
                <a:ext cx="1656184" cy="553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06384"/>
              </p:ext>
            </p:extLst>
          </p:nvPr>
        </p:nvGraphicFramePr>
        <p:xfrm>
          <a:off x="1861566" y="2988491"/>
          <a:ext cx="298359" cy="105585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8359"/>
              </a:tblGrid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Grid">
                      <a:fgClr>
                        <a:schemeClr val="tx1">
                          <a:lumMod val="95000"/>
                          <a:lumOff val="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67518"/>
              </p:ext>
            </p:extLst>
          </p:nvPr>
        </p:nvGraphicFramePr>
        <p:xfrm>
          <a:off x="5532011" y="2972438"/>
          <a:ext cx="300322" cy="26534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0322"/>
              </a:tblGrid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heck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olidDmn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58256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accent3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58256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8256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narVert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58256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8"/>
              <p:cNvSpPr txBox="1"/>
              <p:nvPr/>
            </p:nvSpPr>
            <p:spPr>
              <a:xfrm>
                <a:off x="1758983" y="2438400"/>
                <a:ext cx="4729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983" y="2438400"/>
                <a:ext cx="47295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9"/>
              <p:cNvSpPr txBox="1"/>
              <p:nvPr/>
            </p:nvSpPr>
            <p:spPr>
              <a:xfrm>
                <a:off x="5472293" y="2438400"/>
                <a:ext cx="4741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293" y="2438400"/>
                <a:ext cx="474104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10"/>
          <p:cNvSpPr txBox="1"/>
          <p:nvPr/>
        </p:nvSpPr>
        <p:spPr>
          <a:xfrm>
            <a:off x="5940370" y="3644716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/>
              <a:t>N</a:t>
            </a:r>
            <a:endParaRPr lang="zh-TW" altLang="en-US" sz="2800" b="1" dirty="0"/>
          </a:p>
        </p:txBody>
      </p:sp>
      <p:sp>
        <p:nvSpPr>
          <p:cNvPr id="26" name="TextBox 11"/>
          <p:cNvSpPr txBox="1"/>
          <p:nvPr/>
        </p:nvSpPr>
        <p:spPr>
          <a:xfrm>
            <a:off x="2663770" y="3320806"/>
            <a:ext cx="40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M</a:t>
            </a:r>
            <a:endParaRPr lang="zh-TW" altLang="en-US" sz="2000" b="1" dirty="0"/>
          </a:p>
        </p:txBody>
      </p:sp>
      <p:sp>
        <p:nvSpPr>
          <p:cNvPr id="27" name="TextBox 12"/>
          <p:cNvSpPr txBox="1"/>
          <p:nvPr/>
        </p:nvSpPr>
        <p:spPr>
          <a:xfrm>
            <a:off x="3865260" y="2566809"/>
            <a:ext cx="34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N</a:t>
            </a:r>
            <a:endParaRPr lang="zh-TW" altLang="en-US" sz="2000" b="1" dirty="0"/>
          </a:p>
        </p:txBody>
      </p:sp>
      <p:sp>
        <p:nvSpPr>
          <p:cNvPr id="28" name="TextBox 13"/>
          <p:cNvSpPr txBox="1"/>
          <p:nvPr/>
        </p:nvSpPr>
        <p:spPr>
          <a:xfrm>
            <a:off x="1371600" y="3310992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/>
              <a:t>M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6517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7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Example… ECG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6" r="6034"/>
          <a:stretch/>
        </p:blipFill>
        <p:spPr>
          <a:xfrm>
            <a:off x="457200" y="1143000"/>
            <a:ext cx="8439517" cy="532311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219200" y="3219271"/>
                <a:ext cx="7315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36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zh-TW" sz="3600" dirty="0" smtClean="0"/>
                  <a:t>: </a:t>
                </a:r>
                <a:r>
                  <a:rPr lang="zh-TW" altLang="en-US" sz="3600" dirty="0" smtClean="0"/>
                  <a:t>心電圖訊號</a:t>
                </a:r>
                <a:r>
                  <a:rPr lang="en-US" altLang="zh-TW" sz="3600" dirty="0" smtClean="0"/>
                  <a:t/>
                </a:r>
                <a:br>
                  <a:rPr lang="en-US" altLang="zh-TW" sz="3600" dirty="0" smtClean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3600" i="1" smtClean="0">
                        <a:latin typeface="Cambria Math"/>
                        <a:ea typeface="Cambria Math"/>
                      </a:rPr>
                      <m:t>Ψ</m:t>
                    </m:r>
                  </m:oMath>
                </a14:m>
                <a:r>
                  <a:rPr lang="en-US" altLang="zh-TW" sz="3600" dirty="0" smtClean="0"/>
                  <a:t>:</a:t>
                </a:r>
                <a:r>
                  <a:rPr lang="zh-TW" altLang="en-US" sz="3600" dirty="0" smtClean="0"/>
                  <a:t> </a:t>
                </a:r>
                <a:r>
                  <a:rPr lang="en-US" altLang="zh-TW" sz="3600" dirty="0" smtClean="0"/>
                  <a:t>DCT</a:t>
                </a:r>
                <a:r>
                  <a:rPr lang="zh-TW" altLang="en-US" sz="3600" dirty="0" smtClean="0"/>
                  <a:t> </a:t>
                </a:r>
                <a:r>
                  <a:rPr lang="en-US" altLang="zh-TW" sz="3600" dirty="0" smtClean="0"/>
                  <a:t>(discrete cosine transform)</a:t>
                </a:r>
                <a:endParaRPr lang="zh-TW" altLang="en-US" sz="36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219271"/>
                <a:ext cx="7315200" cy="1200329"/>
              </a:xfrm>
              <a:prstGeom prst="rect">
                <a:avLst/>
              </a:prstGeom>
              <a:blipFill rotWithShape="1">
                <a:blip r:embed="rId3"/>
                <a:stretch>
                  <a:fillRect t="-8122" b="-1827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19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How to design the sampling matrix</a:t>
            </a:r>
            <a:r>
              <a:rPr lang="en-US" altLang="zh-TW" sz="4000" dirty="0" smtClean="0"/>
              <a:t>?</a:t>
            </a:r>
          </a:p>
          <a:p>
            <a:r>
              <a:rPr lang="en-US" altLang="zh-TW" sz="4000" dirty="0" smtClean="0"/>
              <a:t>How to decide the sampling rate</a:t>
            </a:r>
            <a:r>
              <a:rPr lang="zh-TW" altLang="en-US" sz="4000" dirty="0" smtClean="0"/>
              <a:t> </a:t>
            </a:r>
            <a:r>
              <a:rPr lang="en-US" altLang="zh-TW" sz="4000" dirty="0" smtClean="0"/>
              <a:t>(M)?</a:t>
            </a:r>
          </a:p>
        </p:txBody>
      </p: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281928"/>
              </p:ext>
            </p:extLst>
          </p:nvPr>
        </p:nvGraphicFramePr>
        <p:xfrm>
          <a:off x="7765164" y="3627011"/>
          <a:ext cx="298359" cy="26396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8359"/>
              </a:tblGrid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矩形 23"/>
          <p:cNvSpPr/>
          <p:nvPr/>
        </p:nvSpPr>
        <p:spPr>
          <a:xfrm>
            <a:off x="4956852" y="3634844"/>
            <a:ext cx="2656463" cy="26564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5637011" y="4547576"/>
                <a:ext cx="12961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sz="4800" i="1" smtClean="0">
                          <a:latin typeface="Cambria Math"/>
                          <a:ea typeface="Cambria Math"/>
                        </a:rPr>
                        <m:t>Ψ</m:t>
                      </m:r>
                    </m:oMath>
                  </m:oMathPara>
                </a14:m>
                <a:endParaRPr lang="zh-TW" altLang="en-US" sz="48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011" y="4547576"/>
                <a:ext cx="1296144" cy="830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7685323" y="3183632"/>
                <a:ext cx="4680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5323" y="3183632"/>
                <a:ext cx="46807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矩形 26"/>
          <p:cNvSpPr/>
          <p:nvPr/>
        </p:nvSpPr>
        <p:spPr>
          <a:xfrm>
            <a:off x="2184569" y="3634844"/>
            <a:ext cx="2656463" cy="1008112"/>
          </a:xfrm>
          <a:prstGeom prst="rect">
            <a:avLst/>
          </a:prstGeom>
          <a:pattFill prst="ltHorz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2320752" y="3723401"/>
                <a:ext cx="24482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sz="4800" i="1">
                          <a:latin typeface="Cambria Math"/>
                          <a:ea typeface="Cambria Math"/>
                        </a:rPr>
                        <m:t>Φ</m:t>
                      </m:r>
                    </m:oMath>
                  </m:oMathPara>
                </a14:m>
                <a:endParaRPr lang="zh-TW" altLang="en-US" sz="48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752" y="3723401"/>
                <a:ext cx="2448272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1096616" y="3853770"/>
                <a:ext cx="165618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zh-TW" altLang="en-US" sz="30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616" y="3853770"/>
                <a:ext cx="1656184" cy="553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88830"/>
              </p:ext>
            </p:extLst>
          </p:nvPr>
        </p:nvGraphicFramePr>
        <p:xfrm>
          <a:off x="1374321" y="3631733"/>
          <a:ext cx="298359" cy="105585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8359"/>
              </a:tblGrid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Grid">
                      <a:fgClr>
                        <a:schemeClr val="tx1">
                          <a:lumMod val="95000"/>
                          <a:lumOff val="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1312640" y="3111624"/>
                <a:ext cx="4729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640" y="3111624"/>
                <a:ext cx="47295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文字方塊 34"/>
          <p:cNvSpPr txBox="1"/>
          <p:nvPr/>
        </p:nvSpPr>
        <p:spPr>
          <a:xfrm>
            <a:off x="2112561" y="3886200"/>
            <a:ext cx="496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M</a:t>
            </a:r>
            <a:endParaRPr lang="zh-TW" altLang="en-US" sz="2800" b="1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3314328" y="312420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/>
              <a:t>N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5001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Sampling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Low coherence</a:t>
            </a:r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050486"/>
              </p:ext>
            </p:extLst>
          </p:nvPr>
        </p:nvGraphicFramePr>
        <p:xfrm>
          <a:off x="7887748" y="2851999"/>
          <a:ext cx="298359" cy="26396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8359"/>
              </a:tblGrid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5079436" y="2859832"/>
            <a:ext cx="2656463" cy="26564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5759595" y="3772564"/>
                <a:ext cx="12961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sz="4800" i="1" smtClean="0">
                          <a:latin typeface="Cambria Math"/>
                          <a:ea typeface="Cambria Math"/>
                        </a:rPr>
                        <m:t>Ψ</m:t>
                      </m:r>
                    </m:oMath>
                  </m:oMathPara>
                </a14:m>
                <a:endParaRPr lang="zh-TW" altLang="en-US" sz="4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595" y="3772564"/>
                <a:ext cx="1296144" cy="830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7807907" y="2408620"/>
                <a:ext cx="4680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7907" y="2408620"/>
                <a:ext cx="46807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2307153" y="2859832"/>
            <a:ext cx="2656463" cy="1008112"/>
          </a:xfrm>
          <a:prstGeom prst="rect">
            <a:avLst/>
          </a:prstGeom>
          <a:pattFill prst="ltHorz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443336" y="2948389"/>
                <a:ext cx="24482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sz="4800" i="1">
                          <a:latin typeface="Cambria Math"/>
                          <a:ea typeface="Cambria Math"/>
                        </a:rPr>
                        <m:t>Φ</m:t>
                      </m:r>
                    </m:oMath>
                  </m:oMathPara>
                </a14:m>
                <a:endParaRPr lang="zh-TW" altLang="en-US" sz="4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336" y="2948389"/>
                <a:ext cx="2448272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219200" y="3078758"/>
                <a:ext cx="165618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zh-TW" altLang="en-US" sz="30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078758"/>
                <a:ext cx="1656184" cy="553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11722"/>
              </p:ext>
            </p:extLst>
          </p:nvPr>
        </p:nvGraphicFramePr>
        <p:xfrm>
          <a:off x="1496905" y="2856721"/>
          <a:ext cx="298359" cy="105585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8359"/>
              </a:tblGrid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Grid">
                      <a:fgClr>
                        <a:schemeClr val="tx1">
                          <a:lumMod val="95000"/>
                          <a:lumOff val="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1435224" y="2336612"/>
                <a:ext cx="4729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224" y="2336612"/>
                <a:ext cx="47295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單箭頭接點 33"/>
          <p:cNvCxnSpPr/>
          <p:nvPr/>
        </p:nvCxnSpPr>
        <p:spPr>
          <a:xfrm flipV="1">
            <a:off x="2653010" y="2408620"/>
            <a:ext cx="726430" cy="457562"/>
          </a:xfrm>
          <a:prstGeom prst="bentConnector3">
            <a:avLst>
              <a:gd name="adj1" fmla="val -3104"/>
            </a:avLst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38"/>
          <p:cNvCxnSpPr>
            <a:stCxn id="5" idx="0"/>
            <a:endCxn id="19" idx="3"/>
          </p:cNvCxnSpPr>
          <p:nvPr/>
        </p:nvCxnSpPr>
        <p:spPr>
          <a:xfrm rot="16200000" flipV="1">
            <a:off x="5936817" y="2388981"/>
            <a:ext cx="477634" cy="46406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3379439" y="2120588"/>
            <a:ext cx="2564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coherence</a:t>
            </a:r>
            <a:endParaRPr lang="zh-TW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3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Coherence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Describe similarity</a:t>
                </a:r>
              </a:p>
              <a:p>
                <a:endParaRPr lang="en-US" altLang="zh-TW" sz="1600" dirty="0" smtClean="0"/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3200" b="1" i="0">
                          <a:latin typeface="Cambria Math"/>
                        </a:rPr>
                        <m:t>𝛍</m:t>
                      </m:r>
                      <m:d>
                        <m:dPr>
                          <m:ctrlPr>
                            <a:rPr lang="en-US" altLang="zh-TW" sz="32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altLang="zh-TW" sz="3200" b="1" i="0">
                              <a:latin typeface="Cambria Math"/>
                              <a:ea typeface="Cambria Math"/>
                            </a:rPr>
                            <m:t>𝚽</m:t>
                          </m:r>
                          <m:r>
                            <a:rPr lang="en-US" altLang="zh-TW" sz="3200" b="1" i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l-GR" altLang="zh-TW" sz="3200" b="1" i="0">
                              <a:latin typeface="Cambria Math"/>
                              <a:ea typeface="Cambria Math"/>
                            </a:rPr>
                            <m:t>𝚿</m:t>
                          </m:r>
                        </m:e>
                      </m:d>
                      <m:r>
                        <a:rPr lang="en-US" altLang="zh-TW" sz="3200" b="1" i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zh-TW" sz="3200" b="1" i="0" smtClean="0">
                          <a:latin typeface="Cambria Math"/>
                          <a:ea typeface="Cambria Math"/>
                        </a:rPr>
                        <m:t>𝐧</m:t>
                      </m:r>
                      <m:r>
                        <a:rPr lang="en-US" altLang="zh-TW" sz="3200" b="1" i="0">
                          <a:latin typeface="Cambria Math"/>
                          <a:ea typeface="Cambria Math"/>
                        </a:rPr>
                        <m:t>∙</m:t>
                      </m:r>
                      <m:func>
                        <m:funcPr>
                          <m:ctrlPr>
                            <a:rPr lang="en-US" altLang="zh-TW" sz="3200" b="1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altLang="zh-TW" sz="3200" b="1" i="0">
                              <a:latin typeface="Cambria Math"/>
                              <a:ea typeface="Cambria Math"/>
                            </a:rPr>
                            <m:t>𝐦𝐚𝐱</m:t>
                          </m:r>
                          <m:r>
                            <a:rPr lang="en-US" altLang="zh-TW" sz="3200" b="1" i="0">
                              <a:latin typeface="Cambria Math"/>
                              <a:ea typeface="Cambria Math"/>
                            </a:rPr>
                            <m:t>  </m:t>
                          </m:r>
                        </m:fName>
                        <m:e>
                          <m:sSup>
                            <m:sSupPr>
                              <m:ctrlPr>
                                <a:rPr lang="en-US" altLang="zh-TW" sz="32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zh-TW" sz="32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altLang="zh-TW" sz="3200" b="1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3200" b="1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zh-TW" altLang="en-US" sz="3200" b="1">
                                              <a:latin typeface="Cambria Math"/>
                                              <a:ea typeface="Cambria Math"/>
                                            </a:rPr>
                                            <m:t>𝛗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3200" b="1">
                                              <a:latin typeface="Cambria Math"/>
                                              <a:ea typeface="Cambria Math"/>
                                            </a:rPr>
                                            <m:t>𝐤</m:t>
                                          </m:r>
                                        </m:sub>
                                      </m:sSub>
                                      <m:r>
                                        <a:rPr lang="en-US" altLang="zh-TW" sz="3200" b="1">
                                          <a:latin typeface="Cambria Math"/>
                                          <a:ea typeface="Cambria Math"/>
                                        </a:rPr>
                                        <m:t> , 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3200" b="1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zh-TW" altLang="en-US" sz="3200" b="1">
                                              <a:latin typeface="Cambria Math"/>
                                              <a:ea typeface="Cambria Math"/>
                                            </a:rPr>
                                            <m:t>𝛙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3200" b="1">
                                              <a:latin typeface="Cambria Math"/>
                                              <a:ea typeface="Cambria Math"/>
                                            </a:rPr>
                                            <m:t>𝐣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zh-TW" sz="32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altLang="zh-TW" sz="3200" b="1" dirty="0"/>
              </a:p>
              <a:p>
                <a:pPr lvl="1"/>
                <a:endParaRPr lang="en-US" altLang="zh-TW" b="1" dirty="0" smtClean="0">
                  <a:latin typeface="Cambria Math"/>
                </a:endParaRPr>
              </a:p>
              <a:p>
                <a:pPr lvl="1"/>
                <a:r>
                  <a:rPr lang="en-US" altLang="zh-TW" dirty="0" smtClean="0"/>
                  <a:t>High coherence </a:t>
                </a:r>
                <a:r>
                  <a:rPr lang="en-US" altLang="zh-TW" dirty="0" smtClean="0">
                    <a:sym typeface="Wingdings" pitchFamily="2" charset="2"/>
                  </a:rPr>
                  <a:t> more similar</a:t>
                </a:r>
              </a:p>
              <a:p>
                <a:pPr marL="457200" lvl="1" indent="0">
                  <a:buNone/>
                </a:pPr>
                <a:r>
                  <a:rPr lang="en-US" altLang="zh-TW" dirty="0" smtClean="0">
                    <a:sym typeface="Wingdings" pitchFamily="2" charset="2"/>
                  </a:rPr>
                  <a:t>    </a:t>
                </a:r>
                <a:r>
                  <a:rPr lang="en-US" altLang="zh-TW" sz="3200" b="1" dirty="0" smtClean="0">
                    <a:sym typeface="Wingdings" pitchFamily="2" charset="2"/>
                  </a:rPr>
                  <a:t>Low coherence  more different</a:t>
                </a:r>
                <a:endParaRPr lang="en-US" altLang="zh-TW" sz="3200" b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b="1">
                        <a:latin typeface="Cambria Math"/>
                      </a:rPr>
                      <m:t>𝛍</m:t>
                    </m:r>
                    <m:d>
                      <m:dPr>
                        <m:ctrlPr>
                          <a:rPr lang="en-US" altLang="zh-TW" b="1" i="1">
                            <a:latin typeface="Cambria Math"/>
                          </a:rPr>
                        </m:ctrlPr>
                      </m:dPr>
                      <m:e>
                        <m:r>
                          <a:rPr lang="zh-TW" altLang="en-US" b="1" i="1">
                            <a:latin typeface="Cambria Math"/>
                            <a:ea typeface="Cambria Math"/>
                          </a:rPr>
                          <m:t>𝚽</m:t>
                        </m:r>
                        <m:r>
                          <a:rPr lang="en-US" altLang="zh-TW" b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altLang="zh-TW" b="1">
                            <a:latin typeface="Cambria Math"/>
                            <a:ea typeface="Cambria Math"/>
                          </a:rPr>
                          <m:t>𝐇</m:t>
                        </m:r>
                      </m:e>
                    </m:d>
                    <m:r>
                      <a:rPr lang="el-GR" altLang="zh-TW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[1,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altLang="zh-TW" i="1"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35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Time and Frequency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1" t="4963" r="5885" b="6078"/>
          <a:stretch/>
        </p:blipFill>
        <p:spPr>
          <a:xfrm>
            <a:off x="1676400" y="2915850"/>
            <a:ext cx="5486400" cy="31039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33400" y="1600200"/>
                <a:ext cx="7391400" cy="1021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altLang="zh-TW" sz="2400" dirty="0" smtClean="0"/>
                  <a:t>For example, </a:t>
                </a:r>
                <a14:m>
                  <m:oMath xmlns:m="http://schemas.openxmlformats.org/officeDocument/2006/math">
                    <m:r>
                      <a:rPr lang="en-US" altLang="zh-TW" sz="2400" b="1" i="1">
                        <a:latin typeface="Cambria Math"/>
                      </a:rPr>
                      <m:t>𝑺𝒑𝒊𝒌𝒆</m:t>
                    </m:r>
                    <m:r>
                      <a:rPr lang="en-US" altLang="zh-TW" sz="2400" b="1" i="1">
                        <a:latin typeface="Cambria Math"/>
                      </a:rPr>
                      <m:t> </m:t>
                    </m:r>
                    <m:r>
                      <a:rPr lang="en-US" altLang="zh-TW" sz="2400" b="1" i="1">
                        <a:latin typeface="Cambria Math"/>
                      </a:rPr>
                      <m:t>𝒃𝒂𝒔𝒊𝒔</m:t>
                    </m:r>
                    <m:r>
                      <a:rPr lang="en-US" altLang="zh-TW" sz="2400" b="1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400">
                        <a:latin typeface="Cambria Math"/>
                      </a:rPr>
                      <m:t>and</m:t>
                    </m:r>
                    <m:r>
                      <a:rPr lang="en-US" altLang="zh-TW" sz="2400" i="1">
                        <a:latin typeface="Cambria Math"/>
                      </a:rPr>
                      <m:t> </m:t>
                    </m:r>
                    <m:r>
                      <a:rPr lang="en-US" altLang="zh-TW" sz="2400" b="1" i="1">
                        <a:latin typeface="Cambria Math"/>
                      </a:rPr>
                      <m:t>𝑭𝒐𝒖𝒓𝒊𝒆𝒓</m:t>
                    </m:r>
                    <m:r>
                      <a:rPr lang="en-US" altLang="zh-TW" sz="2400" b="1" i="1">
                        <a:latin typeface="Cambria Math"/>
                      </a:rPr>
                      <m:t> </m:t>
                    </m:r>
                    <m:r>
                      <a:rPr lang="en-US" altLang="zh-TW" sz="2400" b="1" i="1">
                        <a:latin typeface="Cambria Math"/>
                      </a:rPr>
                      <m:t>𝒃𝒂𝒔𝒊𝒔</m:t>
                    </m:r>
                  </m:oMath>
                </a14:m>
                <a:endParaRPr lang="en-US" altLang="zh-TW" sz="2400" b="1" i="1" dirty="0" smtClean="0">
                  <a:latin typeface="Cambria Math"/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sz="2400" i="1">
                            <a:latin typeface="Cambria Math"/>
                          </a:rPr>
                          <m:t>𝜑</m:t>
                        </m:r>
                      </m:e>
                      <m:sub>
                        <m:r>
                          <a:rPr lang="en-US" altLang="zh-TW" sz="24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zh-TW" sz="2400" i="1">
                        <a:latin typeface="Cambria Math"/>
                      </a:rPr>
                      <m:t>=</m:t>
                    </m:r>
                    <m:r>
                      <a:rPr lang="zh-TW" altLang="en-US" sz="2400" i="1">
                        <a:latin typeface="Cambria Math"/>
                      </a:rPr>
                      <m:t>𝛿</m:t>
                    </m:r>
                    <m:r>
                      <a:rPr lang="en-US" altLang="zh-TW" sz="2400" i="1">
                        <a:latin typeface="Cambria Math"/>
                      </a:rPr>
                      <m:t>(</m:t>
                    </m:r>
                    <m:r>
                      <a:rPr lang="en-US" altLang="zh-TW" sz="2400" i="1">
                        <a:latin typeface="Cambria Math"/>
                      </a:rPr>
                      <m:t>𝑡</m:t>
                    </m:r>
                    <m:r>
                      <a:rPr lang="en-US" altLang="zh-TW" sz="2400" i="1">
                        <a:latin typeface="Cambria Math"/>
                      </a:rPr>
                      <m:t>−</m:t>
                    </m:r>
                    <m:r>
                      <a:rPr lang="en-US" altLang="zh-TW" sz="2400" i="1">
                        <a:latin typeface="Cambria Math"/>
                      </a:rPr>
                      <m:t>𝑘</m:t>
                    </m:r>
                    <m:r>
                      <a:rPr lang="en-US" altLang="zh-TW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TW" sz="2400" dirty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2400" i="1" dirty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altLang="zh-TW" sz="2400" i="1" dirty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altLang="zh-TW" sz="24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sz="2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400" i="1" dirty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2400" i="1" dirty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2400" i="1" dirty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sz="2400" i="1" dirty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altLang="zh-TW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sz="2400" i="1" dirty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altLang="zh-TW" sz="2400" i="1" dirty="0">
                            <a:latin typeface="Cambria Math"/>
                          </a:rPr>
                          <m:t>𝑖</m:t>
                        </m:r>
                        <m:r>
                          <a:rPr lang="en-US" altLang="zh-TW" sz="2400" i="1" dirty="0">
                            <a:latin typeface="Cambria Math"/>
                          </a:rPr>
                          <m:t> 2</m:t>
                        </m:r>
                        <m:r>
                          <a:rPr lang="zh-TW" altLang="en-US" sz="2400" i="1" dirty="0">
                            <a:latin typeface="Cambria Math"/>
                          </a:rPr>
                          <m:t>𝜋</m:t>
                        </m:r>
                        <m:r>
                          <a:rPr lang="en-US" altLang="zh-TW" sz="2400" i="1" dirty="0">
                            <a:latin typeface="Cambria Math"/>
                          </a:rPr>
                          <m:t> </m:t>
                        </m:r>
                        <m:r>
                          <a:rPr lang="en-US" altLang="zh-TW" sz="2400" i="1" dirty="0">
                            <a:latin typeface="Cambria Math"/>
                          </a:rPr>
                          <m:t>𝑗𝑡</m:t>
                        </m:r>
                        <m:r>
                          <a:rPr lang="en-US" altLang="zh-TW" sz="2400" i="1" dirty="0">
                            <a:latin typeface="Cambria Math"/>
                          </a:rPr>
                          <m:t>/</m:t>
                        </m:r>
                        <m:r>
                          <a:rPr lang="en-US" altLang="zh-TW" sz="2400" i="1" dirty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00200"/>
                <a:ext cx="7391400" cy="1021755"/>
              </a:xfrm>
              <a:prstGeom prst="rect">
                <a:avLst/>
              </a:prstGeom>
              <a:blipFill rotWithShape="1">
                <a:blip r:embed="rId3"/>
                <a:stretch>
                  <a:fillRect l="-1155" t="-4790" b="-17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68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Fortunately…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3600" dirty="0" smtClean="0"/>
                  <a:t>Random Sampling</a:t>
                </a:r>
              </a:p>
              <a:p>
                <a:pPr lvl="1"/>
                <a:r>
                  <a:rPr lang="en-US" altLang="zh-TW" sz="3200" dirty="0" err="1" smtClean="0"/>
                  <a:t>iid</a:t>
                </a:r>
                <a:r>
                  <a:rPr lang="en-US" altLang="zh-TW" sz="3200" dirty="0" smtClean="0"/>
                  <a:t> Gaussian N(0,1)</a:t>
                </a:r>
              </a:p>
              <a:p>
                <a:pPr lvl="1"/>
                <a:r>
                  <a:rPr lang="en-US" altLang="zh-TW" sz="3200" dirty="0" smtClean="0"/>
                  <a:t>Random </a:t>
                </a:r>
                <a14:m>
                  <m:oMath xmlns:m="http://schemas.openxmlformats.org/officeDocument/2006/math">
                    <m:r>
                      <a:rPr lang="en-US" altLang="zh-TW" sz="3200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altLang="zh-TW" sz="32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en-US" altLang="zh-TW" sz="3200" b="0" dirty="0" smtClean="0">
                  <a:ea typeface="Cambria Math"/>
                </a:endParaRPr>
              </a:p>
              <a:p>
                <a:r>
                  <a:rPr lang="en-US" altLang="zh-TW" sz="3600" dirty="0" smtClean="0"/>
                  <a:t>Low coherence with deterministic basis.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000" t="-20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71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4" name="TextBox 3"/>
          <p:cNvSpPr txBox="1"/>
          <p:nvPr/>
        </p:nvSpPr>
        <p:spPr>
          <a:xfrm rot="20671726">
            <a:off x="1006105" y="1078237"/>
            <a:ext cx="4364259" cy="203412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zh-TW" sz="4400" dirty="0" smtClean="0"/>
              <a:t>Compressive</a:t>
            </a:r>
            <a:br>
              <a:rPr lang="en-US" altLang="zh-TW" sz="4400" dirty="0" smtClean="0"/>
            </a:br>
            <a:r>
              <a:rPr lang="en-US" altLang="zh-TW" sz="4400" dirty="0" smtClean="0"/>
              <a:t>Compressed</a:t>
            </a:r>
            <a:endParaRPr lang="zh-TW" altLang="en-US" sz="4400" dirty="0"/>
          </a:p>
        </p:txBody>
      </p:sp>
      <p:sp>
        <p:nvSpPr>
          <p:cNvPr id="5" name="TextBox 4"/>
          <p:cNvSpPr txBox="1"/>
          <p:nvPr/>
        </p:nvSpPr>
        <p:spPr>
          <a:xfrm rot="916796">
            <a:off x="5248909" y="3429403"/>
            <a:ext cx="2939832" cy="186100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zh-TW" sz="4000" dirty="0" smtClean="0"/>
              <a:t>Sensing</a:t>
            </a:r>
            <a:br>
              <a:rPr lang="en-US" altLang="zh-TW" sz="4000" dirty="0" smtClean="0"/>
            </a:br>
            <a:r>
              <a:rPr lang="en-US" altLang="zh-TW" sz="4000" dirty="0" smtClean="0"/>
              <a:t>Sampling</a:t>
            </a:r>
            <a:endParaRPr lang="zh-TW" altLang="en-US" sz="4000" dirty="0"/>
          </a:p>
        </p:txBody>
      </p:sp>
      <p:sp>
        <p:nvSpPr>
          <p:cNvPr id="6" name="TextBox 5"/>
          <p:cNvSpPr txBox="1"/>
          <p:nvPr/>
        </p:nvSpPr>
        <p:spPr>
          <a:xfrm rot="20751187">
            <a:off x="1600200" y="4038600"/>
            <a:ext cx="1868294" cy="142821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6000" dirty="0" smtClean="0"/>
              <a:t>CS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5076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More about low coherence…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3" r="7414"/>
          <a:stretch/>
        </p:blipFill>
        <p:spPr>
          <a:xfrm>
            <a:off x="278524" y="1295400"/>
            <a:ext cx="4572000" cy="25212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0" r="6726"/>
          <a:stretch/>
        </p:blipFill>
        <p:spPr>
          <a:xfrm>
            <a:off x="3457627" y="3429000"/>
            <a:ext cx="5305373" cy="289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3274" y="5181600"/>
            <a:ext cx="2885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/>
              <a:t>Random Sampling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794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Sampling Rate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zh-TW" b="1" dirty="0" smtClean="0"/>
          </a:p>
          <a:p>
            <a:endParaRPr lang="en-US" altLang="zh-TW" b="1" dirty="0"/>
          </a:p>
          <a:p>
            <a:pPr marL="0" indent="0">
              <a:buNone/>
            </a:pPr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r>
              <a:rPr lang="en-US" altLang="zh-TW" b="1" dirty="0" smtClean="0"/>
              <a:t>Can be exactly recovered with high probability.</a:t>
            </a:r>
            <a:endParaRPr lang="en-US" altLang="zh-TW" b="1" dirty="0"/>
          </a:p>
          <a:p>
            <a:pPr marL="0" indent="0">
              <a:buNone/>
            </a:pP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1407915"/>
                  </p:ext>
                </p:extLst>
              </p:nvPr>
            </p:nvGraphicFramePr>
            <p:xfrm>
              <a:off x="1295400" y="1600200"/>
              <a:ext cx="6400800" cy="152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00800"/>
                  </a:tblGrid>
                  <a:tr h="754663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3600" dirty="0" smtClean="0"/>
                            <a:t>Theorem</a:t>
                          </a:r>
                        </a:p>
                      </a:txBody>
                      <a:tcPr anchor="ctr"/>
                    </a:tc>
                  </a:tr>
                  <a:tr h="76933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600" b="1" i="0" smtClean="0">
                                    <a:latin typeface="Cambria Math"/>
                                  </a:rPr>
                                  <m:t>𝐦</m:t>
                                </m:r>
                                <m:r>
                                  <a:rPr lang="en-US" altLang="zh-TW" sz="3600" b="1" i="0">
                                    <a:latin typeface="Cambria Math"/>
                                    <a:ea typeface="Cambria Math"/>
                                  </a:rPr>
                                  <m:t>≥</m:t>
                                </m:r>
                                <m:r>
                                  <a:rPr lang="en-US" altLang="zh-TW" sz="3600" b="1" i="0">
                                    <a:latin typeface="Cambria Math"/>
                                    <a:ea typeface="Cambria Math"/>
                                  </a:rPr>
                                  <m:t>𝐂</m:t>
                                </m:r>
                                <m:r>
                                  <a:rPr lang="en-US" altLang="zh-TW" sz="3600" b="1" i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altLang="zh-TW" sz="3600" b="1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zh-TW" altLang="en-US" sz="3600" b="1" i="0">
                                        <a:latin typeface="Cambria Math"/>
                                        <a:ea typeface="Cambria Math"/>
                                      </a:rPr>
                                      <m:t>𝛍</m:t>
                                    </m:r>
                                  </m:e>
                                  <m:sup>
                                    <m:r>
                                      <a:rPr lang="en-US" altLang="zh-TW" sz="3600" b="1" i="0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altLang="zh-TW" sz="3600" b="1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l-GR" altLang="zh-TW" sz="3600" b="1" i="0">
                                        <a:latin typeface="Cambria Math"/>
                                        <a:ea typeface="Cambria Math"/>
                                      </a:rPr>
                                      <m:t>𝚽</m:t>
                                    </m:r>
                                    <m:r>
                                      <a:rPr lang="en-US" altLang="zh-TW" sz="3600" b="1" i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l-GR" altLang="zh-TW" sz="3600" b="1" i="0">
                                        <a:latin typeface="Cambria Math"/>
                                        <a:ea typeface="Cambria Math"/>
                                      </a:rPr>
                                      <m:t>𝚿</m:t>
                                    </m:r>
                                  </m:e>
                                </m:d>
                                <m:r>
                                  <a:rPr lang="en-US" altLang="zh-TW" sz="3600" b="1" i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en-US" altLang="zh-TW" sz="3600" b="1" i="0">
                                    <a:latin typeface="Cambria Math"/>
                                    <a:ea typeface="Cambria Math"/>
                                  </a:rPr>
                                  <m:t>𝐒</m:t>
                                </m:r>
                                <m:r>
                                  <a:rPr lang="en-US" altLang="zh-TW" sz="3600" b="1" i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func>
                                  <m:funcPr>
                                    <m:ctrlPr>
                                      <a:rPr lang="en-US" altLang="zh-TW" sz="3600" b="1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zh-TW" sz="3600" b="1" i="0">
                                        <a:latin typeface="Cambria Math"/>
                                        <a:ea typeface="Cambria Math"/>
                                      </a:rPr>
                                      <m:t>𝐥𝐨𝐠</m:t>
                                    </m:r>
                                  </m:fName>
                                  <m:e>
                                    <m:r>
                                      <a:rPr lang="en-US" altLang="zh-TW" sz="3600" b="1" i="0">
                                        <a:latin typeface="Cambria Math"/>
                                        <a:ea typeface="Cambria Math"/>
                                      </a:rPr>
                                      <m:t>𝐧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altLang="zh-TW" sz="3600" b="1" dirty="0" smtClean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1407915"/>
                  </p:ext>
                </p:extLst>
              </p:nvPr>
            </p:nvGraphicFramePr>
            <p:xfrm>
              <a:off x="1295400" y="1600200"/>
              <a:ext cx="6400800" cy="152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00800"/>
                  </a:tblGrid>
                  <a:tr h="754663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3600" dirty="0" smtClean="0"/>
                            <a:t>Theorem</a:t>
                          </a:r>
                        </a:p>
                      </a:txBody>
                      <a:tcPr anchor="ctr"/>
                    </a:tc>
                  </a:tr>
                  <a:tr h="769337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95" t="-10317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676400" y="3581400"/>
                <a:ext cx="35052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/>
                  <a:t>C : constant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TW" altLang="en-US" sz="2800" i="0">
                          <a:latin typeface="Cambria Math"/>
                        </a:rPr>
                        <m:t>μ</m:t>
                      </m:r>
                      <m:r>
                        <a:rPr lang="en-US" altLang="zh-TW" sz="2800" i="0">
                          <a:latin typeface="Cambria Math"/>
                        </a:rPr>
                        <m:t>:</m:t>
                      </m:r>
                      <m:r>
                        <a:rPr lang="en-US" altLang="zh-TW" sz="28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800" i="0">
                          <a:latin typeface="Cambria Math"/>
                        </a:rPr>
                        <m:t>coherence</m:t>
                      </m:r>
                    </m:oMath>
                  </m:oMathPara>
                </a14:m>
                <a:endParaRPr lang="en-US" altLang="zh-TW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581400"/>
                <a:ext cx="35052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3478" t="-576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4572000" y="35814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S</a:t>
            </a:r>
            <a:r>
              <a:rPr lang="en-US" altLang="zh-TW" sz="2800" dirty="0" smtClean="0"/>
              <a:t>: </a:t>
            </a:r>
            <a:r>
              <a:rPr lang="en-US" altLang="zh-TW" sz="2800" dirty="0" err="1" smtClean="0"/>
              <a:t>sparsity</a:t>
            </a:r>
            <a:endParaRPr lang="en-US" altLang="zh-TW" sz="2800" dirty="0"/>
          </a:p>
          <a:p>
            <a:r>
              <a:rPr lang="en-US" altLang="zh-TW" sz="2800" dirty="0"/>
              <a:t>n: signal </a:t>
            </a:r>
            <a:r>
              <a:rPr lang="en-US" altLang="zh-TW" sz="2800" dirty="0" smtClean="0"/>
              <a:t>length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7489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Recovery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05784"/>
              </p:ext>
            </p:extLst>
          </p:nvPr>
        </p:nvGraphicFramePr>
        <p:xfrm>
          <a:off x="7811548" y="3017411"/>
          <a:ext cx="298359" cy="26396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8359"/>
              </a:tblGrid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68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5003236" y="3025244"/>
            <a:ext cx="2656463" cy="26564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5683395" y="3937976"/>
                <a:ext cx="12961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sz="4800" i="1" smtClean="0">
                          <a:latin typeface="Cambria Math"/>
                          <a:ea typeface="Cambria Math"/>
                        </a:rPr>
                        <m:t>Ψ</m:t>
                      </m:r>
                    </m:oMath>
                  </m:oMathPara>
                </a14:m>
                <a:endParaRPr lang="zh-TW" altLang="en-US" sz="4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395" y="3937976"/>
                <a:ext cx="1296144" cy="830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7731707" y="2574032"/>
                <a:ext cx="4680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707" y="2574032"/>
                <a:ext cx="46807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2230953" y="3025244"/>
            <a:ext cx="2656463" cy="1008112"/>
          </a:xfrm>
          <a:prstGeom prst="rect">
            <a:avLst/>
          </a:prstGeom>
          <a:pattFill prst="ltHorz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367136" y="3113801"/>
                <a:ext cx="24482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sz="4800" i="1">
                          <a:latin typeface="Cambria Math"/>
                          <a:ea typeface="Cambria Math"/>
                        </a:rPr>
                        <m:t>Φ</m:t>
                      </m:r>
                    </m:oMath>
                  </m:oMathPara>
                </a14:m>
                <a:endParaRPr lang="zh-TW" altLang="en-US" sz="4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136" y="3113801"/>
                <a:ext cx="2448272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143000" y="3244170"/>
                <a:ext cx="165618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zh-TW" altLang="en-US" sz="30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244170"/>
                <a:ext cx="1656184" cy="5539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923035"/>
              </p:ext>
            </p:extLst>
          </p:nvPr>
        </p:nvGraphicFramePr>
        <p:xfrm>
          <a:off x="1420705" y="3022133"/>
          <a:ext cx="298359" cy="105585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8359"/>
              </a:tblGrid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Horz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Grid">
                      <a:fgClr>
                        <a:schemeClr val="tx1">
                          <a:lumMod val="95000"/>
                          <a:lumOff val="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33134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5845" marR="65845" marT="32922" marB="329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1359024" y="2502024"/>
                <a:ext cx="4729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024" y="2502024"/>
                <a:ext cx="47295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-838200" y="1371600"/>
                <a:ext cx="6550026" cy="1119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3200" b="0" i="0" smtClean="0">
                          <a:latin typeface="Cambria Math"/>
                        </a:rPr>
                        <m:t>y</m:t>
                      </m:r>
                      <m:r>
                        <a:rPr lang="en-US" altLang="zh-TW" sz="3200" b="0" i="0" smtClean="0">
                          <a:latin typeface="Cambria Math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altLang="zh-TW" sz="3200" b="0" i="0" smtClean="0">
                          <a:latin typeface="Cambria Math"/>
                          <a:ea typeface="Cambria Math"/>
                        </a:rPr>
                        <m:t>Φ</m:t>
                      </m:r>
                      <m:r>
                        <m:rPr>
                          <m:sty m:val="p"/>
                        </m:rPr>
                        <a:rPr lang="en-US" altLang="zh-TW" sz="3200" b="0" i="0" smtClean="0">
                          <a:latin typeface="Cambria Math"/>
                          <a:ea typeface="Cambria Math"/>
                        </a:rPr>
                        <m:t>f</m:t>
                      </m:r>
                    </m:oMath>
                  </m:oMathPara>
                </a14:m>
                <a:endParaRPr lang="en-US" altLang="zh-TW" sz="32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3200" b="0" i="0" smtClean="0">
                          <a:latin typeface="Cambria Math"/>
                        </a:rPr>
                        <m:t>f</m:t>
                      </m:r>
                      <m:r>
                        <a:rPr lang="en-US" altLang="zh-TW" sz="3200" b="0" i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zh-TW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zh-TW" sz="3200" b="0" i="0" smtClean="0">
                              <a:latin typeface="Cambria Math"/>
                              <a:ea typeface="Cambria Math"/>
                            </a:rPr>
                            <m:t>Φ</m:t>
                          </m:r>
                        </m:e>
                        <m:sup>
                          <m:r>
                            <a:rPr lang="en-US" altLang="zh-TW" sz="3200" b="0" i="0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3200" b="0" i="0" smtClean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en-US" altLang="zh-TW" sz="320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38200" y="1371600"/>
                <a:ext cx="6550026" cy="11194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字方塊 14"/>
          <p:cNvSpPr txBox="1"/>
          <p:nvPr/>
        </p:nvSpPr>
        <p:spPr>
          <a:xfrm>
            <a:off x="914400" y="4659786"/>
            <a:ext cx="441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800" b="1" dirty="0" smtClean="0"/>
              <a:t>BUT….</a:t>
            </a:r>
            <a:endParaRPr lang="zh-TW" altLang="en-US" sz="8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68145" y="3274948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/>
              <a:t>M</a:t>
            </a:r>
            <a:endParaRPr lang="zh-TW" alt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305029" y="2590581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/>
              <a:t>N</a:t>
            </a:r>
            <a:endParaRPr lang="zh-TW" alt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60169" y="3259559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/>
              <a:t>M</a:t>
            </a:r>
            <a:endParaRPr lang="zh-TW" alt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199784" y="3937976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/>
              <a:t>N</a:t>
            </a:r>
            <a:endParaRPr lang="zh-TW" alt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03574" y="1437382"/>
                <a:ext cx="655002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1" i="0" smtClean="0">
                          <a:latin typeface="Cambria Math"/>
                        </a:rPr>
                        <m:t>𝐒𝐨𝐥𝐯𝐞</m:t>
                      </m:r>
                      <m:r>
                        <a:rPr lang="en-US" altLang="zh-TW" sz="3200" b="1" i="0" smtClean="0">
                          <a:latin typeface="Cambria Math"/>
                        </a:rPr>
                        <m:t> </m:t>
                      </m:r>
                      <m:r>
                        <a:rPr lang="en-US" altLang="zh-TW" sz="3200" b="1" i="0" smtClean="0">
                          <a:latin typeface="Cambria Math"/>
                        </a:rPr>
                        <m:t>𝐟𝐨𝐫</m:t>
                      </m:r>
                      <m:r>
                        <a:rPr lang="en-US" altLang="zh-TW" sz="3200" b="1" i="0" smtClean="0">
                          <a:latin typeface="Cambria Math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altLang="zh-TW" sz="3200" b="0" i="0" smtClean="0">
                          <a:latin typeface="Cambria Math"/>
                        </a:rPr>
                        <m:t>x</m:t>
                      </m:r>
                      <m:r>
                        <a:rPr lang="en-US" altLang="zh-TW" sz="3200" b="0" i="0" smtClean="0">
                          <a:latin typeface="Cambria Math"/>
                        </a:rPr>
                        <m:t>    </m:t>
                      </m:r>
                    </m:oMath>
                  </m:oMathPara>
                </a14:m>
                <a:endParaRPr lang="en-US" altLang="zh-TW" sz="3200" b="0" i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3200" b="0" i="0" smtClean="0">
                          <a:latin typeface="Cambria Math"/>
                        </a:rPr>
                        <m:t>s</m:t>
                      </m:r>
                      <m:r>
                        <a:rPr lang="en-US" altLang="zh-TW" sz="3200" b="0" i="0" smtClean="0">
                          <a:latin typeface="Cambria Math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altLang="zh-TW" sz="3200" b="0" i="0" smtClean="0">
                          <a:latin typeface="Cambria Math"/>
                        </a:rPr>
                        <m:t>t</m:t>
                      </m:r>
                      <m:r>
                        <a:rPr lang="en-US" altLang="zh-TW" sz="3200" b="0" i="0" smtClean="0">
                          <a:latin typeface="Cambria Math"/>
                        </a:rPr>
                        <m:t>.    </m:t>
                      </m:r>
                      <m:r>
                        <m:rPr>
                          <m:sty m:val="p"/>
                        </m:rPr>
                        <a:rPr lang="en-US" altLang="zh-TW" sz="3200" b="0" i="0" smtClean="0">
                          <a:latin typeface="Cambria Math"/>
                        </a:rPr>
                        <m:t>y</m:t>
                      </m:r>
                      <m:r>
                        <a:rPr lang="en-US" altLang="zh-TW" sz="3200" b="0" i="0" smtClean="0">
                          <a:latin typeface="Cambria Math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l-GR" altLang="zh-TW" sz="3200" b="0" i="0" smtClean="0">
                          <a:latin typeface="Cambria Math"/>
                          <a:ea typeface="Cambria Math"/>
                        </a:rPr>
                        <m:t>ΦΨ</m:t>
                      </m:r>
                      <m:r>
                        <m:rPr>
                          <m:sty m:val="p"/>
                        </m:rPr>
                        <a:rPr lang="en-US" altLang="zh-TW" sz="3200" b="0" i="0" smtClean="0">
                          <a:latin typeface="Cambria Math"/>
                          <a:ea typeface="Cambria Math"/>
                        </a:rPr>
                        <m:t>x</m:t>
                      </m:r>
                    </m:oMath>
                  </m:oMathPara>
                </a14:m>
                <a:endParaRPr lang="en-US" altLang="zh-TW" sz="3200" dirty="0" smtClean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574" y="1437382"/>
                <a:ext cx="6550026" cy="107721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518040"/>
              </p:ext>
            </p:extLst>
          </p:nvPr>
        </p:nvGraphicFramePr>
        <p:xfrm>
          <a:off x="5088918" y="3061522"/>
          <a:ext cx="300322" cy="26534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0322"/>
              </a:tblGrid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heck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65981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olidDmnd">
                      <a:fgClr>
                        <a:schemeClr val="tx1">
                          <a:lumMod val="75000"/>
                          <a:lumOff val="2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58256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accent3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58256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8256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narVert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58256">
                <a:tc>
                  <a:txBody>
                    <a:bodyPr/>
                    <a:lstStyle/>
                    <a:p>
                      <a:endParaRPr lang="zh-TW" altLang="en-US" sz="1300" dirty="0"/>
                    </a:p>
                  </a:txBody>
                  <a:tcPr marL="66278" marR="66278" marT="33139" marB="331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029200" y="2527484"/>
                <a:ext cx="4741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527484"/>
                <a:ext cx="474104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497277" y="3733800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smtClean="0"/>
              <a:t>N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6621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9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i="1" smtClean="0">
                            <a:latin typeface="Cambria Math"/>
                            <a:ea typeface="Cambria Math"/>
                          </a:rPr>
                          <m:t>ℓ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dirty="0" smtClean="0"/>
                  <a:t> Recovery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Many related research…</a:t>
            </a:r>
          </a:p>
          <a:p>
            <a:pPr lvl="1"/>
            <a:r>
              <a:rPr lang="en-US" altLang="zh-TW" dirty="0" smtClean="0"/>
              <a:t>GPSR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(Gradient projection for sparse reconstruction)</a:t>
            </a:r>
          </a:p>
          <a:p>
            <a:pPr lvl="1"/>
            <a:r>
              <a:rPr lang="en-US" altLang="zh-TW" dirty="0" smtClean="0"/>
              <a:t>L1-magic</a:t>
            </a:r>
          </a:p>
          <a:p>
            <a:pPr lvl="1"/>
            <a:r>
              <a:rPr lang="en-US" altLang="zh-TW" dirty="0" err="1" smtClean="0"/>
              <a:t>SparseLab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BOA</a:t>
            </a:r>
          </a:p>
          <a:p>
            <a:pPr marL="457200" lvl="1" indent="0">
              <a:buNone/>
            </a:pPr>
            <a:r>
              <a:rPr lang="en-US" altLang="zh-TW" dirty="0" smtClean="0"/>
              <a:t>    (Bound optimization approach)</a:t>
            </a:r>
          </a:p>
          <a:p>
            <a:pPr marL="457200" lvl="1" indent="0">
              <a:buNone/>
            </a:pPr>
            <a:r>
              <a:rPr lang="en-US" altLang="zh-TW" dirty="0" smtClean="0"/>
              <a:t>…..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372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Total Procedure</a:t>
            </a:r>
            <a:endParaRPr lang="zh-TW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81200"/>
            <a:ext cx="27924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2400" dirty="0" smtClean="0"/>
              <a:t>f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21351" y="1805915"/>
                <a:ext cx="3984218" cy="83099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Find an incoherent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2400" i="0" smtClean="0">
                        <a:latin typeface="Cambria Math"/>
                        <a:ea typeface="Cambria Math"/>
                      </a:rPr>
                      <m:t>Φ</m:t>
                    </m:r>
                  </m:oMath>
                </a14:m>
                <a:r>
                  <a:rPr lang="zh-TW" altLang="en-US" sz="2400" dirty="0" smtClean="0"/>
                  <a:t> </a:t>
                </a:r>
                <a:endParaRPr lang="en-US" altLang="zh-TW" sz="2400" dirty="0" smtClean="0"/>
              </a:p>
              <a:p>
                <a:r>
                  <a:rPr lang="en-US" altLang="zh-TW" sz="2400" dirty="0" smtClean="0"/>
                  <a:t>e.g. random matrix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351" y="1805915"/>
                <a:ext cx="3984218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2128" t="-4255" b="-134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92619" y="3022866"/>
                <a:ext cx="2848280" cy="4616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altLang="zh-TW" sz="2400" dirty="0" smtClean="0"/>
                  <a:t>Sample signal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/>
                      </a:rPr>
                      <m:t>y</m:t>
                    </m:r>
                    <m:r>
                      <a:rPr lang="en-US" altLang="zh-TW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altLang="zh-TW" sz="2400">
                        <a:latin typeface="Cambria Math"/>
                        <a:ea typeface="Cambria Math"/>
                      </a:rPr>
                      <m:t>Φ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/>
                        <a:ea typeface="Cambria Math"/>
                      </a:rPr>
                      <m:t>f</m:t>
                    </m:r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619" y="3022866"/>
                <a:ext cx="284828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754" t="-7500" b="-2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87624" y="4772348"/>
                <a:ext cx="4011355" cy="4616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/>
                            </a:rPr>
                            <m:t>𝒂𝒓𝒈</m:t>
                          </m:r>
                        </m:e>
                        <m:sub>
                          <m:acc>
                            <m:accPr>
                              <m:chr m:val="̂"/>
                              <m:ctrlPr>
                                <a:rPr lang="en-US" altLang="zh-TW" sz="2400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1">
                                  <a:latin typeface="Cambria Math"/>
                                </a:rPr>
                                <m:t>𝒔</m:t>
                              </m:r>
                            </m:e>
                          </m:acc>
                        </m:sub>
                      </m:sSub>
                      <m:r>
                        <a:rPr lang="en-US" altLang="zh-TW" sz="2400" b="1" i="1">
                          <a:latin typeface="Cambria Math"/>
                        </a:rPr>
                        <m:t> </m:t>
                      </m:r>
                      <m:r>
                        <a:rPr lang="en-US" altLang="zh-TW" sz="2400" b="1" i="1">
                          <a:latin typeface="Cambria Math"/>
                        </a:rPr>
                        <m:t>𝒎𝒊𝒏</m:t>
                      </m:r>
                      <m:sSub>
                        <m:sSubPr>
                          <m:ctrlPr>
                            <a:rPr lang="en-US" altLang="zh-TW" sz="2400" b="1" i="1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altLang="zh-TW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TW" sz="2400" b="1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TW" sz="2400" b="1" i="1">
                                      <a:latin typeface="Cambria Math"/>
                                    </a:rPr>
                                    <m:t>𝒔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n-US" altLang="zh-TW" sz="24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altLang="zh-TW" sz="2400" b="1">
                          <a:latin typeface="Cambria Math"/>
                        </a:rPr>
                        <m:t>  </m:t>
                      </m:r>
                      <m:r>
                        <a:rPr lang="en-US" altLang="zh-TW" sz="2400" i="1">
                          <a:latin typeface="Cambria Math"/>
                        </a:rPr>
                        <m:t>𝑠</m:t>
                      </m:r>
                      <m:r>
                        <a:rPr lang="en-US" altLang="zh-TW" sz="2400" i="1">
                          <a:latin typeface="Cambria Math"/>
                        </a:rPr>
                        <m:t>.</m:t>
                      </m:r>
                      <m:r>
                        <a:rPr lang="en-US" altLang="zh-TW" sz="2400" i="1">
                          <a:latin typeface="Cambria Math"/>
                        </a:rPr>
                        <m:t>𝑡</m:t>
                      </m:r>
                      <m:r>
                        <a:rPr lang="en-US" altLang="zh-TW" sz="2400" i="1">
                          <a:latin typeface="Cambria Math"/>
                        </a:rPr>
                        <m:t>.    </m:t>
                      </m:r>
                      <m:r>
                        <a:rPr lang="en-US" altLang="zh-TW" sz="2400" b="1">
                          <a:latin typeface="Cambria Math"/>
                        </a:rPr>
                        <m:t>𝐲</m:t>
                      </m:r>
                      <m:r>
                        <a:rPr lang="en-US" altLang="zh-TW" sz="2400" b="1">
                          <a:latin typeface="Cambria Math"/>
                        </a:rPr>
                        <m:t>=</m:t>
                      </m:r>
                      <m:r>
                        <a:rPr lang="zh-TW" altLang="en-US" sz="2400" b="1" i="1" smtClean="0">
                          <a:latin typeface="Cambria Math"/>
                        </a:rPr>
                        <m:t>𝚯</m:t>
                      </m:r>
                      <m:acc>
                        <m:accPr>
                          <m:chr m:val="̂"/>
                          <m:ctrlPr>
                            <a:rPr lang="en-US" altLang="zh-TW" sz="2400" b="1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zh-TW" sz="2400" b="1">
                              <a:latin typeface="Cambria Math"/>
                              <a:ea typeface="Cambria Math"/>
                            </a:rPr>
                            <m:t>𝐬</m:t>
                          </m:r>
                        </m:e>
                      </m:acc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772348"/>
                <a:ext cx="4011355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2500" r="-8459" b="-7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12160" y="4781640"/>
                <a:ext cx="1187569" cy="4616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TW" alt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zh-TW" sz="2400" b="1" i="0" smtClean="0">
                              <a:latin typeface="Cambria Math"/>
                            </a:rPr>
                            <m:t>𝐱</m:t>
                          </m:r>
                        </m:e>
                      </m:acc>
                      <m:r>
                        <a:rPr lang="en-US" altLang="zh-TW" sz="2400" b="1" i="0" smtClean="0">
                          <a:latin typeface="Cambria Math"/>
                        </a:rPr>
                        <m:t>=</m:t>
                      </m:r>
                      <m:r>
                        <a:rPr lang="en-US" altLang="zh-TW" sz="2400" b="1" i="0" smtClean="0">
                          <a:latin typeface="Cambria Math"/>
                        </a:rPr>
                        <m:t>𝐇</m:t>
                      </m:r>
                      <m:acc>
                        <m:accPr>
                          <m:chr m:val="̂"/>
                          <m:ctrlPr>
                            <a:rPr lang="en-US" altLang="zh-TW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zh-TW" sz="2400" b="1" i="0" smtClean="0">
                              <a:latin typeface="Cambria Math"/>
                            </a:rPr>
                            <m:t>𝐬</m:t>
                          </m:r>
                        </m:e>
                      </m:acc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4781640"/>
                <a:ext cx="1187569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2500" r="-296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>
            <a:stCxn id="4" idx="3"/>
            <a:endCxn id="6" idx="1"/>
          </p:cNvCxnSpPr>
          <p:nvPr/>
        </p:nvCxnSpPr>
        <p:spPr>
          <a:xfrm>
            <a:off x="1250844" y="2212033"/>
            <a:ext cx="370507" cy="93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3"/>
            <a:endCxn id="10" idx="1"/>
          </p:cNvCxnSpPr>
          <p:nvPr/>
        </p:nvCxnSpPr>
        <p:spPr>
          <a:xfrm>
            <a:off x="5198979" y="5003181"/>
            <a:ext cx="813181" cy="92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7544" y="3733800"/>
            <a:ext cx="799288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8234" y="1253951"/>
            <a:ext cx="5402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/>
              <a:t>Sampling (Assume f is spare somewhere)</a:t>
            </a:r>
            <a:endParaRPr lang="zh-TW" alt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86134" y="5589240"/>
            <a:ext cx="1593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/>
              <a:t>Recovering</a:t>
            </a:r>
            <a:endParaRPr lang="zh-TW" altLang="en-US" sz="2400" b="1" dirty="0"/>
          </a:p>
        </p:txBody>
      </p:sp>
      <p:cxnSp>
        <p:nvCxnSpPr>
          <p:cNvPr id="39" name="Elbow Connector 38"/>
          <p:cNvCxnSpPr>
            <a:stCxn id="6" idx="3"/>
            <a:endCxn id="8" idx="1"/>
          </p:cNvCxnSpPr>
          <p:nvPr/>
        </p:nvCxnSpPr>
        <p:spPr>
          <a:xfrm flipH="1">
            <a:off x="5092619" y="2221414"/>
            <a:ext cx="512950" cy="1032285"/>
          </a:xfrm>
          <a:prstGeom prst="bentConnector5">
            <a:avLst>
              <a:gd name="adj1" fmla="val -44566"/>
              <a:gd name="adj2" fmla="val 58944"/>
              <a:gd name="adj3" fmla="val 144566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3400" y="3886200"/>
                <a:ext cx="18074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2800" b="1" dirty="0" smtClean="0"/>
                  <a:t>已知</a:t>
                </a:r>
                <a:r>
                  <a:rPr lang="en-US" altLang="zh-TW" sz="2800" b="1" dirty="0" smtClean="0"/>
                  <a:t>:</a:t>
                </a:r>
                <a:r>
                  <a:rPr lang="zh-TW" altLang="en-US" sz="2800" b="1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0" smtClean="0">
                        <a:latin typeface="Cambria Math"/>
                      </a:rPr>
                      <m:t>𝐲</m:t>
                    </m:r>
                    <m:r>
                      <a:rPr lang="en-US" altLang="zh-TW" sz="2800" b="1" i="0" smtClean="0">
                        <a:latin typeface="Cambria Math"/>
                      </a:rPr>
                      <m:t> , </m:t>
                    </m:r>
                    <m:r>
                      <a:rPr lang="el-GR" altLang="zh-TW" sz="2800" b="1" i="0" smtClean="0">
                        <a:latin typeface="Cambria Math"/>
                        <a:ea typeface="Cambria Math"/>
                      </a:rPr>
                      <m:t>𝚽</m:t>
                    </m:r>
                  </m:oMath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886200"/>
                <a:ext cx="1807418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7095" t="-12941" b="-329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1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 up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有 </a:t>
            </a:r>
            <a:r>
              <a:rPr lang="en-US" altLang="zh-TW" dirty="0" smtClean="0"/>
              <a:t>size</a:t>
            </a:r>
            <a:r>
              <a:rPr lang="zh-TW" altLang="en-US" dirty="0" smtClean="0"/>
              <a:t> 為 </a:t>
            </a:r>
            <a:r>
              <a:rPr lang="en-US" altLang="zh-TW" dirty="0" smtClean="0"/>
              <a:t>nx1 </a:t>
            </a:r>
            <a:r>
              <a:rPr lang="zh-TW" altLang="en-US" dirty="0" smtClean="0"/>
              <a:t>在某</a:t>
            </a:r>
            <a:r>
              <a:rPr lang="en-US" altLang="zh-TW" dirty="0" smtClean="0"/>
              <a:t>domain </a:t>
            </a:r>
            <a:r>
              <a:rPr lang="zh-TW" altLang="en-US" dirty="0" smtClean="0"/>
              <a:t>上 </a:t>
            </a:r>
            <a:r>
              <a:rPr lang="en-US" altLang="zh-TW" dirty="0" smtClean="0"/>
              <a:t>sparse</a:t>
            </a:r>
            <a:r>
              <a:rPr lang="zh-TW" altLang="en-US" dirty="0" smtClean="0"/>
              <a:t>的訊號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用</a:t>
            </a:r>
            <a:r>
              <a:rPr lang="en-US" altLang="zh-TW" dirty="0" smtClean="0"/>
              <a:t>size</a:t>
            </a:r>
            <a:r>
              <a:rPr lang="zh-TW" altLang="en-US" dirty="0" smtClean="0"/>
              <a:t>為 </a:t>
            </a:r>
            <a:r>
              <a:rPr lang="en-US" altLang="zh-TW" dirty="0" err="1" smtClean="0"/>
              <a:t>mxn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random matrix </a:t>
            </a:r>
            <a:r>
              <a:rPr lang="zh-TW" altLang="en-US" dirty="0" smtClean="0"/>
              <a:t>做</a:t>
            </a:r>
            <a:r>
              <a:rPr lang="en-US" altLang="zh-TW" dirty="0" smtClean="0"/>
              <a:t>sampling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(m&lt;n)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zh-TW" altLang="en-US" dirty="0"/>
              <a:t>得</a:t>
            </a:r>
            <a:r>
              <a:rPr lang="zh-TW" altLang="en-US" dirty="0" smtClean="0"/>
              <a:t>到 </a:t>
            </a:r>
            <a:r>
              <a:rPr lang="en-US" altLang="zh-TW" dirty="0" smtClean="0"/>
              <a:t>size</a:t>
            </a:r>
            <a:r>
              <a:rPr lang="zh-TW" altLang="en-US" dirty="0" smtClean="0"/>
              <a:t> 為 </a:t>
            </a:r>
            <a:r>
              <a:rPr lang="en-US" altLang="zh-TW" dirty="0" smtClean="0"/>
              <a:t>mx1</a:t>
            </a:r>
            <a:r>
              <a:rPr lang="zh-TW" altLang="en-US" dirty="0" smtClean="0"/>
              <a:t> 的</a:t>
            </a:r>
            <a:r>
              <a:rPr lang="en-US" altLang="zh-TW" dirty="0" smtClean="0"/>
              <a:t>measurement</a:t>
            </a:r>
            <a:r>
              <a:rPr lang="zh-TW" altLang="en-US" dirty="0" smtClean="0"/>
              <a:t>  </a:t>
            </a:r>
            <a:r>
              <a:rPr lang="en-US" altLang="zh-TW" dirty="0" smtClean="0"/>
              <a:t>y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zh-TW" altLang="en-US" dirty="0" smtClean="0"/>
              <a:t>將 </a:t>
            </a:r>
            <a:r>
              <a:rPr lang="en-US" altLang="zh-TW" dirty="0" smtClean="0"/>
              <a:t>y</a:t>
            </a:r>
            <a:r>
              <a:rPr lang="zh-TW" altLang="en-US" dirty="0" smtClean="0"/>
              <a:t> 做 </a:t>
            </a:r>
            <a:r>
              <a:rPr lang="en-US" altLang="zh-TW" dirty="0" smtClean="0"/>
              <a:t>L1 norm recovery </a:t>
            </a:r>
            <a:r>
              <a:rPr lang="zh-TW" altLang="en-US" dirty="0" smtClean="0"/>
              <a:t>還原得到 </a:t>
            </a:r>
            <a:r>
              <a:rPr lang="en-US" altLang="zh-TW" dirty="0" err="1" smtClean="0"/>
              <a:t>x_recovery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974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6000" b="1" dirty="0" smtClean="0"/>
              <a:t>Demo Time </a:t>
            </a:r>
            <a:endParaRPr lang="zh-TW" altLang="en-US" sz="6000" b="1" dirty="0"/>
          </a:p>
        </p:txBody>
      </p:sp>
      <p:pic>
        <p:nvPicPr>
          <p:cNvPr id="1027" name="Picture 3" descr="C:\Users\JOU\AppData\Local\Microsoft\Windows\Temporary Internet Files\Content.IE5\41O7A0UK\MC9003043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038600"/>
            <a:ext cx="2449203" cy="187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35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800" dirty="0" err="1"/>
              <a:t>Candes</a:t>
            </a:r>
            <a:r>
              <a:rPr lang="en-US" altLang="zh-TW" sz="1800" dirty="0"/>
              <a:t>, E. J. and M. B. </a:t>
            </a:r>
            <a:r>
              <a:rPr lang="en-US" altLang="zh-TW" sz="1800" dirty="0" err="1"/>
              <a:t>Wakin</a:t>
            </a:r>
            <a:r>
              <a:rPr lang="en-US" altLang="zh-TW" sz="1800" dirty="0"/>
              <a:t> (2008). "An Introduction To Compressive Sampling." </a:t>
            </a:r>
            <a:r>
              <a:rPr lang="en-US" altLang="zh-TW" sz="1800" u="sng" dirty="0"/>
              <a:t>Signal Processing Magazine, IEEE</a:t>
            </a:r>
            <a:r>
              <a:rPr lang="en-US" altLang="zh-TW" sz="1800" dirty="0"/>
              <a:t> </a:t>
            </a:r>
            <a:r>
              <a:rPr lang="en-US" altLang="zh-TW" sz="1800" b="1" dirty="0"/>
              <a:t>25</a:t>
            </a:r>
            <a:r>
              <a:rPr lang="en-US" altLang="zh-TW" sz="1800" dirty="0"/>
              <a:t>(2): 21-30.</a:t>
            </a:r>
            <a:endParaRPr lang="zh-TW" altLang="zh-TW" sz="1800" dirty="0"/>
          </a:p>
          <a:p>
            <a:r>
              <a:rPr lang="en-US" altLang="zh-TW" sz="1800" dirty="0" err="1"/>
              <a:t>Baraniuk</a:t>
            </a:r>
            <a:r>
              <a:rPr lang="en-US" altLang="zh-TW" sz="1800" dirty="0"/>
              <a:t>, R. (2008). </a:t>
            </a:r>
            <a:r>
              <a:rPr lang="en-US" altLang="zh-TW" sz="1800" u="sng" dirty="0"/>
              <a:t>Compressive sensing</a:t>
            </a:r>
            <a:r>
              <a:rPr lang="en-US" altLang="zh-TW" sz="1800" dirty="0"/>
              <a:t>. Information Sciences and Systems, 2008. CISS 2008. 42nd Annual Conference on</a:t>
            </a:r>
            <a:r>
              <a:rPr lang="en-US" altLang="zh-TW" sz="1800" dirty="0" smtClean="0"/>
              <a:t>.</a:t>
            </a:r>
          </a:p>
          <a:p>
            <a:r>
              <a:rPr lang="en-US" altLang="zh-TW" sz="1800" dirty="0"/>
              <a:t>Richard </a:t>
            </a:r>
            <a:r>
              <a:rPr lang="en-US" altLang="zh-TW" sz="1800" dirty="0" err="1" smtClean="0"/>
              <a:t>Baraniuk</a:t>
            </a:r>
            <a:r>
              <a:rPr lang="en-US" altLang="zh-TW" sz="1800" dirty="0" smtClean="0"/>
              <a:t>, Mark Davenport, Marco Duarte, </a:t>
            </a:r>
            <a:r>
              <a:rPr lang="en-US" altLang="zh-TW" sz="1800" dirty="0" err="1" smtClean="0"/>
              <a:t>Chinmay</a:t>
            </a:r>
            <a:r>
              <a:rPr lang="en-US" altLang="zh-TW" sz="1800" dirty="0" smtClean="0"/>
              <a:t> </a:t>
            </a:r>
            <a:r>
              <a:rPr lang="en-US" altLang="zh-TW" sz="1800" dirty="0" err="1" smtClean="0"/>
              <a:t>Hegde</a:t>
            </a:r>
            <a:r>
              <a:rPr lang="en-US" altLang="zh-TW" sz="1800" dirty="0" smtClean="0"/>
              <a:t>. An </a:t>
            </a:r>
            <a:r>
              <a:rPr lang="en-US" altLang="zh-TW" sz="1800" dirty="0"/>
              <a:t>Introduction to Compressive </a:t>
            </a:r>
            <a:r>
              <a:rPr lang="en-US" altLang="zh-TW" sz="1800" dirty="0" smtClean="0"/>
              <a:t>Sensing.</a:t>
            </a:r>
            <a:endParaRPr lang="zh-TW" altLang="zh-TW" sz="1800" dirty="0"/>
          </a:p>
          <a:p>
            <a:r>
              <a:rPr lang="en-US" altLang="zh-TW" sz="1800" dirty="0">
                <a:hlinkClick r:id="rId2"/>
              </a:rPr>
              <a:t>https://</a:t>
            </a:r>
            <a:r>
              <a:rPr lang="en-US" altLang="zh-TW" sz="1800" dirty="0" smtClean="0">
                <a:hlinkClick r:id="rId2"/>
              </a:rPr>
              <a:t>sites.google.com/site/igorcarron2/cs#sparse</a:t>
            </a:r>
            <a:endParaRPr lang="zh-TW" altLang="zh-TW" sz="1800" dirty="0"/>
          </a:p>
          <a:p>
            <a:r>
              <a:rPr lang="en-US" altLang="zh-TW" sz="1800" dirty="0">
                <a:hlinkClick r:id="rId3"/>
              </a:rPr>
              <a:t>http://videolectures.net/mlss09us_candes_ocsssrl1m</a:t>
            </a:r>
            <a:r>
              <a:rPr lang="en-US" altLang="zh-TW" sz="1800" dirty="0" smtClean="0">
                <a:hlinkClick r:id="rId3"/>
              </a:rPr>
              <a:t>/</a:t>
            </a:r>
            <a:endParaRPr lang="en-US" altLang="zh-TW" sz="1800" dirty="0" smtClean="0"/>
          </a:p>
          <a:p>
            <a:endParaRPr lang="zh-TW" altLang="en-US" sz="1800" dirty="0"/>
          </a:p>
          <a:p>
            <a:endParaRPr lang="en-US" altLang="zh-TW" sz="1800" dirty="0" smtClean="0"/>
          </a:p>
        </p:txBody>
      </p:sp>
    </p:spTree>
    <p:extLst>
      <p:ext uri="{BB962C8B-B14F-4D97-AF65-F5344CB8AC3E}">
        <p14:creationId xmlns:p14="http://schemas.microsoft.com/office/powerpoint/2010/main" val="271240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5400" dirty="0" smtClean="0"/>
              <a:t>Thanks a lot!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31964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Conventional Sampling &amp; Compression</a:t>
            </a:r>
            <a:endParaRPr lang="en-US" altLang="zh-TW" dirty="0"/>
          </a:p>
          <a:p>
            <a:r>
              <a:rPr lang="en-US" altLang="zh-TW" dirty="0" smtClean="0"/>
              <a:t>Compressive Sensing</a:t>
            </a:r>
          </a:p>
          <a:p>
            <a:r>
              <a:rPr lang="en-US" altLang="zh-TW" dirty="0" smtClean="0"/>
              <a:t>Why it is useful?</a:t>
            </a:r>
          </a:p>
          <a:p>
            <a:r>
              <a:rPr lang="en-US" altLang="zh-TW" dirty="0" smtClean="0"/>
              <a:t>Framework</a:t>
            </a:r>
          </a:p>
          <a:p>
            <a:r>
              <a:rPr lang="en-US" altLang="zh-TW" dirty="0" smtClean="0"/>
              <a:t>When and how to use</a:t>
            </a:r>
          </a:p>
          <a:p>
            <a:r>
              <a:rPr lang="en-US" altLang="zh-TW" dirty="0" smtClean="0"/>
              <a:t>Recovery</a:t>
            </a:r>
          </a:p>
          <a:p>
            <a:r>
              <a:rPr lang="en-US" altLang="zh-TW" dirty="0" smtClean="0"/>
              <a:t>Simple demo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8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252008"/>
            <a:ext cx="59432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4800" b="1" dirty="0" smtClean="0"/>
              <a:t>Review…</a:t>
            </a:r>
          </a:p>
          <a:p>
            <a:pPr algn="ctr"/>
            <a:r>
              <a:rPr lang="en-US" altLang="zh-TW" sz="3200" b="1" dirty="0" smtClean="0"/>
              <a:t/>
            </a:r>
            <a:br>
              <a:rPr lang="en-US" altLang="zh-TW" sz="3200" b="1" dirty="0" smtClean="0"/>
            </a:br>
            <a:r>
              <a:rPr lang="en-US" altLang="zh-TW" sz="4000" b="1" dirty="0" smtClean="0"/>
              <a:t>Sampling and Compression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469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Nyquist’s</a:t>
            </a:r>
            <a:r>
              <a:rPr lang="en-US" altLang="zh-TW" dirty="0" smtClean="0"/>
              <a:t> Rate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Perfect recovery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altLang="zh-TW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altLang="zh-TW" b="0" i="1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381735"/>
            <a:ext cx="5215450" cy="188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4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Transform Coding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smtClean="0"/>
                  <a:t>Assume: signal </a:t>
                </a:r>
                <a:r>
                  <a:rPr lang="en-US" altLang="zh-TW" dirty="0" smtClean="0"/>
                  <a:t>is sparse in some domain…</a:t>
                </a:r>
              </a:p>
              <a:p>
                <a:r>
                  <a:rPr lang="en-US" altLang="zh-TW" dirty="0" smtClean="0"/>
                  <a:t>e.g. JPEG, JPEG2000, MPEG…</a:t>
                </a:r>
              </a:p>
              <a:p>
                <a:pPr marL="514350" indent="-514350">
                  <a:buAutoNum type="arabicPeriod"/>
                </a:pPr>
                <a:r>
                  <a:rPr lang="en-US" altLang="zh-TW" dirty="0" smtClean="0"/>
                  <a:t>Sample with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zh-TW" dirty="0" smtClean="0"/>
                  <a:t>. 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Get signal of length N</a:t>
                </a: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altLang="zh-TW" dirty="0" smtClean="0"/>
                  <a:t> Transform signal </a:t>
                </a:r>
                <a:r>
                  <a:rPr lang="en-US" altLang="zh-TW" dirty="0" smtClean="0">
                    <a:sym typeface="Wingdings" pitchFamily="2" charset="2"/>
                  </a:rPr>
                  <a:t> K (&lt;&lt; N)  nonzero coefficients</a:t>
                </a:r>
                <a:endParaRPr lang="en-US" altLang="zh-TW" dirty="0" smtClean="0"/>
              </a:p>
              <a:p>
                <a:pPr marL="514350" indent="-514350">
                  <a:buAutoNum type="arabicPeriod" startAt="2"/>
                </a:pPr>
                <a:r>
                  <a:rPr lang="en-US" altLang="zh-TW" dirty="0" smtClean="0"/>
                  <a:t>Preserve K coefficients and their locations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926" t="-17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6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886670"/>
            <a:ext cx="6184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5400" b="1" dirty="0" smtClean="0"/>
              <a:t>Compressive Sensing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47803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Compressive Sensing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altLang="zh-TW" sz="4000" b="1" dirty="0" smtClean="0"/>
              </a:p>
              <a:p>
                <a:r>
                  <a:rPr lang="en-US" altLang="zh-TW" sz="4000" b="1" dirty="0" smtClean="0"/>
                  <a:t>Sample with rate lower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4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sz="4000" b="1" i="1" smtClean="0">
                            <a:latin typeface="Cambria Math"/>
                          </a:rPr>
                          <m:t>𝒇</m:t>
                        </m:r>
                      </m:e>
                      <m:sub>
                        <m:r>
                          <a:rPr lang="en-US" altLang="zh-TW" sz="4000" b="1" i="1" smtClean="0">
                            <a:latin typeface="Cambria Math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altLang="zh-TW" sz="4000" b="1" dirty="0" smtClean="0"/>
                  <a:t> !!</a:t>
                </a:r>
              </a:p>
              <a:p>
                <a:endParaRPr lang="en-US" altLang="zh-TW" sz="4000" b="1" dirty="0" smtClean="0"/>
              </a:p>
              <a:p>
                <a:r>
                  <a:rPr lang="en-US" altLang="zh-TW" sz="4000" b="1" dirty="0" smtClean="0"/>
                  <a:t>Can be recovered</a:t>
                </a:r>
                <a:r>
                  <a:rPr lang="zh-TW" altLang="en-US" sz="4000" b="1" dirty="0" smtClean="0"/>
                  <a:t> </a:t>
                </a:r>
                <a:r>
                  <a:rPr lang="en-US" altLang="zh-TW" sz="4000" b="1" dirty="0" smtClean="0"/>
                  <a:t>PERFECTLY!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2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2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Comparison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59864761"/>
                  </p:ext>
                </p:extLst>
              </p:nvPr>
            </p:nvGraphicFramePr>
            <p:xfrm>
              <a:off x="457200" y="1600200"/>
              <a:ext cx="8229600" cy="3124199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2209800"/>
                    <a:gridCol w="3048000"/>
                    <a:gridCol w="2971800"/>
                  </a:tblGrid>
                  <a:tr h="947876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dirty="0" err="1" smtClean="0"/>
                            <a:t>Nyquist’s</a:t>
                          </a:r>
                          <a:r>
                            <a:rPr lang="en-US" altLang="zh-TW" sz="2400" dirty="0" smtClean="0"/>
                            <a:t> Sampling</a:t>
                          </a:r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dirty="0" smtClean="0"/>
                            <a:t>Compressive Sensing</a:t>
                          </a:r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2284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dirty="0" smtClean="0"/>
                            <a:t>Sampling</a:t>
                          </a:r>
                          <a:r>
                            <a:rPr lang="en-US" altLang="zh-TW" sz="2400" baseline="0" dirty="0" smtClean="0"/>
                            <a:t> Frequency</a:t>
                          </a:r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sz="2400" smtClean="0">
                                    <a:latin typeface="Cambria Math"/>
                                  </a:rPr>
                                  <m:t>≥</m:t>
                                </m:r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altLang="zh-TW" sz="2400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TW" sz="2400" smtClean="0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400" smtClean="0">
                                    <a:latin typeface="Cambria Math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altLang="zh-TW" sz="2400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TW" sz="2400" smtClean="0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9478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dirty="0" smtClean="0"/>
                            <a:t>Recover</a:t>
                          </a:r>
                          <a:r>
                            <a:rPr lang="en-US" altLang="zh-TW" sz="2400" baseline="0" dirty="0" smtClean="0"/>
                            <a:t>y</a:t>
                          </a:r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dirty="0" smtClean="0"/>
                            <a:t>Low pass filter</a:t>
                          </a:r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dirty="0" smtClean="0"/>
                            <a:t>Convex Optimization</a:t>
                          </a:r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59864761"/>
                  </p:ext>
                </p:extLst>
              </p:nvPr>
            </p:nvGraphicFramePr>
            <p:xfrm>
              <a:off x="457200" y="1600200"/>
              <a:ext cx="8229600" cy="3124199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2209800"/>
                    <a:gridCol w="3048000"/>
                    <a:gridCol w="2971800"/>
                  </a:tblGrid>
                  <a:tr h="947876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dirty="0" err="1" smtClean="0"/>
                            <a:t>Nyquist’s</a:t>
                          </a:r>
                          <a:r>
                            <a:rPr lang="en-US" altLang="zh-TW" sz="2400" dirty="0" smtClean="0"/>
                            <a:t> Sampling</a:t>
                          </a:r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dirty="0" smtClean="0"/>
                            <a:t>Compressive Sensing</a:t>
                          </a:r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12284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dirty="0" smtClean="0"/>
                            <a:t>Sampling</a:t>
                          </a:r>
                          <a:r>
                            <a:rPr lang="en-US" altLang="zh-TW" sz="2400" baseline="0" dirty="0" smtClean="0"/>
                            <a:t> Frequency</a:t>
                          </a:r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72745" t="-77228" r="-97796" b="-767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76639" t="-77228" b="-76733"/>
                          </a:stretch>
                        </a:blipFill>
                      </a:tcPr>
                    </a:tc>
                  </a:tr>
                  <a:tr h="94787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dirty="0" smtClean="0"/>
                            <a:t>Recover</a:t>
                          </a:r>
                          <a:r>
                            <a:rPr lang="en-US" altLang="zh-TW" sz="2400" baseline="0" dirty="0" smtClean="0"/>
                            <a:t>y</a:t>
                          </a:r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dirty="0" smtClean="0"/>
                            <a:t>Low pass filter</a:t>
                          </a:r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dirty="0" smtClean="0"/>
                            <a:t>Convex Optimization</a:t>
                          </a:r>
                          <a:endParaRPr lang="zh-TW" alt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2051" name="Picture 3" descr="C:\Users\JOU\AppData\Local\Microsoft\Windows\Temporary Internet Files\Content.IE5\LNIP85BE\MC90019919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3295">
            <a:off x="4868904" y="3744581"/>
            <a:ext cx="938840" cy="87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JOU\AppData\Local\Microsoft\Windows\Temporary Internet Files\Content.IE5\LNIP85BE\MC90019919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3295">
            <a:off x="7764969" y="2651189"/>
            <a:ext cx="938840" cy="87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43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691</Words>
  <Application>Microsoft Office PowerPoint</Application>
  <PresentationFormat>如螢幕大小 (4:3)</PresentationFormat>
  <Paragraphs>183</Paragraphs>
  <Slides>28</Slides>
  <Notes>3</Notes>
  <HiddenSlides>1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Office Theme</vt:lpstr>
      <vt:lpstr>An Introduction to  Compressive Sensing</vt:lpstr>
      <vt:lpstr>PowerPoint 簡報</vt:lpstr>
      <vt:lpstr>Outline</vt:lpstr>
      <vt:lpstr>PowerPoint 簡報</vt:lpstr>
      <vt:lpstr>Nyquist’s Rate</vt:lpstr>
      <vt:lpstr>Transform Coding</vt:lpstr>
      <vt:lpstr>PowerPoint 簡報</vt:lpstr>
      <vt:lpstr>Compressive Sensing</vt:lpstr>
      <vt:lpstr>Comparison</vt:lpstr>
      <vt:lpstr>Some Applications</vt:lpstr>
      <vt:lpstr>Framework</vt:lpstr>
      <vt:lpstr>PowerPoint 簡報</vt:lpstr>
      <vt:lpstr>When…. </vt:lpstr>
      <vt:lpstr>Example… ECG</vt:lpstr>
      <vt:lpstr>How…</vt:lpstr>
      <vt:lpstr>Sampling Matrix</vt:lpstr>
      <vt:lpstr>Coherence</vt:lpstr>
      <vt:lpstr>Example: Time and Frequency</vt:lpstr>
      <vt:lpstr>Fortunately…</vt:lpstr>
      <vt:lpstr>More about low coherence…</vt:lpstr>
      <vt:lpstr>Sampling Rate</vt:lpstr>
      <vt:lpstr>Recovery</vt:lpstr>
      <vt:lpstr>ℓ_1 Recovery</vt:lpstr>
      <vt:lpstr>Total Procedure</vt:lpstr>
      <vt:lpstr>Sum up</vt:lpstr>
      <vt:lpstr>Demo Time </vt:lpstr>
      <vt:lpstr>Reference</vt:lpstr>
      <vt:lpstr>Thanks a lot!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JOU</dc:creator>
  <cp:lastModifiedBy>Jou</cp:lastModifiedBy>
  <cp:revision>162</cp:revision>
  <dcterms:created xsi:type="dcterms:W3CDTF">2006-08-16T00:00:00Z</dcterms:created>
  <dcterms:modified xsi:type="dcterms:W3CDTF">2013-01-23T08:31:51Z</dcterms:modified>
</cp:coreProperties>
</file>